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8"/>
  </p:notesMasterIdLst>
  <p:sldIdLst>
    <p:sldId id="1610" r:id="rId5"/>
    <p:sldId id="1608" r:id="rId6"/>
    <p:sldId id="1609" r:id="rId7"/>
    <p:sldId id="1611" r:id="rId8"/>
    <p:sldId id="1612" r:id="rId9"/>
    <p:sldId id="1613" r:id="rId10"/>
    <p:sldId id="1614" r:id="rId11"/>
    <p:sldId id="1615" r:id="rId12"/>
    <p:sldId id="1616" r:id="rId13"/>
    <p:sldId id="1617" r:id="rId14"/>
    <p:sldId id="1618" r:id="rId15"/>
    <p:sldId id="1619" r:id="rId16"/>
    <p:sldId id="1620" r:id="rId17"/>
    <p:sldId id="1621" r:id="rId18"/>
    <p:sldId id="1622" r:id="rId19"/>
    <p:sldId id="1623" r:id="rId20"/>
    <p:sldId id="1624" r:id="rId21"/>
    <p:sldId id="1625" r:id="rId22"/>
    <p:sldId id="1626" r:id="rId23"/>
    <p:sldId id="1627" r:id="rId24"/>
    <p:sldId id="1628" r:id="rId25"/>
    <p:sldId id="1629" r:id="rId26"/>
    <p:sldId id="1630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21D773B-DF67-EB36-B32A-C72C186B2599}" name="Rupert Moyne" initials="RM" userId="S::rmoyne@inclusiveemployers.co.uk::fb26375c-4fd6-4e37-a856-c44fcde5c9ca" providerId="AD"/>
  <p188:author id="{00CFFF88-1381-6D29-1120-36A1DD30CB9F}" name="Claire Williams" initials="CW" userId="S::cwilliams@inclusiveemployers.co.uk::fbcf6719-48ff-4343-869c-9d8235ee158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5789" autoAdjust="0"/>
  </p:normalViewPr>
  <p:slideViewPr>
    <p:cSldViewPr snapToGrid="0">
      <p:cViewPr varScale="1">
        <p:scale>
          <a:sx n="86" d="100"/>
          <a:sy n="86" d="100"/>
        </p:scale>
        <p:origin x="15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76878-83B1-4CED-881D-185C77F12F58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5F96F-F88D-4B57-9324-E325FD6FF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216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5F96F-F88D-4B57-9324-E325FD6FF1D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342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5F96F-F88D-4B57-9324-E325FD6FF1D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7436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5F96F-F88D-4B57-9324-E325FD6FF1D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4839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5F96F-F88D-4B57-9324-E325FD6FF1D8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3652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5F96F-F88D-4B57-9324-E325FD6FF1D8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644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5F96F-F88D-4B57-9324-E325FD6FF1D8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1723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5F96F-F88D-4B57-9324-E325FD6FF1D8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8112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5F96F-F88D-4B57-9324-E325FD6FF1D8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1916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5F96F-F88D-4B57-9324-E325FD6FF1D8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4143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5F96F-F88D-4B57-9324-E325FD6FF1D8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9167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5F96F-F88D-4B57-9324-E325FD6FF1D8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006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5F96F-F88D-4B57-9324-E325FD6FF1D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266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5F96F-F88D-4B57-9324-E325FD6FF1D8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6732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5F96F-F88D-4B57-9324-E325FD6FF1D8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2970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5F96F-F88D-4B57-9324-E325FD6FF1D8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46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5F96F-F88D-4B57-9324-E325FD6FF1D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212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5F96F-F88D-4B57-9324-E325FD6FF1D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558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5F96F-F88D-4B57-9324-E325FD6FF1D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9057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5F96F-F88D-4B57-9324-E325FD6FF1D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7299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5F96F-F88D-4B57-9324-E325FD6FF1D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6444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5F96F-F88D-4B57-9324-E325FD6FF1D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777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595959"/>
              </a:solidFill>
              <a:effectLst/>
              <a:latin typeface="Helvetica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5F96F-F88D-4B57-9324-E325FD6FF1D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441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B6227BF-2CA1-814B-8DD8-5E1943E2AA57}"/>
              </a:ext>
            </a:extLst>
          </p:cNvPr>
          <p:cNvSpPr/>
          <p:nvPr userDrawn="1"/>
        </p:nvSpPr>
        <p:spPr>
          <a:xfrm>
            <a:off x="550862" y="549275"/>
            <a:ext cx="5329238" cy="5757862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E848D4-4A50-F84D-9306-D91C41CA3E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3338" y="3174770"/>
            <a:ext cx="5257800" cy="189807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17F00D-52C2-6540-B023-762E8AB201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3338" y="5343269"/>
            <a:ext cx="5257800" cy="940879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5272FCB-1A8F-6E48-82D1-12D355AEE90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52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0D48FDF-9D44-0840-80A6-AE0D6E697E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71952" y="549275"/>
            <a:ext cx="2469186" cy="1294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871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E2B7DBF-BAA9-A241-B9DE-B6C36B968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714" y="2203694"/>
            <a:ext cx="8386572" cy="2450611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</p:spPr>
        <p:txBody>
          <a:bodyPr lIns="720000" rIns="720000" anchor="ctr" anchorCtr="0">
            <a:normAutofit/>
          </a:bodyPr>
          <a:lstStyle>
            <a:lvl1pPr algn="l"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305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E7CD8D45-08AF-FC48-AACC-9B694A29C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714" y="2203694"/>
            <a:ext cx="8386572" cy="2450611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</p:spPr>
        <p:txBody>
          <a:bodyPr lIns="720000" rIns="720000" anchor="ctr" anchorCtr="0">
            <a:normAutofit/>
          </a:bodyPr>
          <a:lstStyle>
            <a:lvl1pPr algn="l"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082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84A74-AEBF-224D-AA27-22EAAC4CF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C2A47-F206-4A4B-8F81-884AB0351D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3" y="1825625"/>
            <a:ext cx="5329237" cy="3979863"/>
          </a:xfrm>
        </p:spPr>
        <p:txBody>
          <a:bodyPr/>
          <a:lstStyle>
            <a:lvl2pPr marL="295275" indent="-295275">
              <a:tabLst/>
              <a:defRPr/>
            </a:lvl2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E109D0-C9CD-5D4F-99A8-9470564EFB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3337" y="1825625"/>
            <a:ext cx="5257799" cy="3979863"/>
          </a:xfrm>
        </p:spPr>
        <p:txBody>
          <a:bodyPr/>
          <a:lstStyle>
            <a:lvl2pPr marL="274638" indent="-274638">
              <a:tabLst/>
              <a:defRPr/>
            </a:lvl2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7ACBFD-EAF0-B642-8AA0-5AF20B735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5590-4FB4-F24B-84BC-53CD3512668D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C1F566-83D8-8E44-8311-26812DC40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779CB5-3B1F-A343-8959-CE92078B3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78F2-7242-C84F-92D6-558235CE8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46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F881F-1D3F-F24F-8DE6-290BFA5CC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0276" cy="1141413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725369-6ACD-FA4D-B506-AC9B8BA08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1681163"/>
            <a:ext cx="53355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99C5D1-6A16-9641-B29E-E87B88D4FA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5" y="2505075"/>
            <a:ext cx="5329236" cy="3300413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BE6E83-4048-2243-9641-5688352D1E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3338" y="1681163"/>
            <a:ext cx="525779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9B5EFA-E81E-F741-84A4-5EAECA1D43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83338" y="2505075"/>
            <a:ext cx="5257800" cy="3300413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DF41FA-902D-154D-8CC1-90B6332ED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5590-4FB4-F24B-84BC-53CD3512668D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084026-71ED-8647-886F-A422C4FBB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A9C4F1-AC8F-2F42-B708-5376B853A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78F2-7242-C84F-92D6-558235CE8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891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7D43D-6D10-B649-9552-CFBC2A8A4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3663CA-7834-1F42-9F63-FBCA85F8E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5590-4FB4-F24B-84BC-53CD3512668D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205259-1161-A843-A1D9-F625316C6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73193F-B6F2-FE4B-8C42-F6FBEF041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78F2-7242-C84F-92D6-558235CE8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9407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85C80E-208F-4C4C-BF24-984FFC9CC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5590-4FB4-F24B-84BC-53CD3512668D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D34E77-1A0D-1E4C-9D09-B0D3701D3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E7858B-AB91-EF47-9041-CCACF6DC9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78F2-7242-C84F-92D6-558235CE8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79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DE295-3BB3-A646-AE90-6CEDBA8F6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457200"/>
            <a:ext cx="5329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AB3DE-E37F-224C-BF31-48EE463139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3338" y="549275"/>
            <a:ext cx="5257800" cy="52562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FD7116-1CFB-EA4C-945D-5CFC4EFED5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4" y="2057400"/>
            <a:ext cx="5329236" cy="3748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58555-A1DF-7246-931E-A3C863C2B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5590-4FB4-F24B-84BC-53CD3512668D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417E0D-CC4F-384B-BB42-BF6F7B641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FA1611-8C86-704F-ACD6-A669A31CB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78F2-7242-C84F-92D6-558235CE8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978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B0C6F-E690-374D-AF14-3B821B677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4"/>
            <a:ext cx="5329236" cy="1030785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0174A1-AB81-0944-A6F7-AF2A7EF638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383338" y="549275"/>
            <a:ext cx="5257800" cy="5256213"/>
          </a:xfrm>
          <a:solidFill>
            <a:srgbClr val="EEEEEE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8F57D5-54E5-CF4F-A862-5DF13D6315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2" y="1828800"/>
            <a:ext cx="5329238" cy="39766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71E85F-828C-0342-8AC5-1944CBC63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5590-4FB4-F24B-84BC-53CD3512668D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494143-B039-5540-AB92-65407775B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E2AEF0-D19F-7E48-988F-778E4F7E0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78F2-7242-C84F-92D6-558235CE8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7956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B0C6F-E690-374D-AF14-3B821B677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4"/>
            <a:ext cx="5329236" cy="1030785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0174A1-AB81-0944-A6F7-AF2A7EF638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383338" y="549275"/>
            <a:ext cx="5257800" cy="5256213"/>
          </a:xfrm>
          <a:solidFill>
            <a:srgbClr val="EEEEEE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71E85F-828C-0342-8AC5-1944CBC63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5590-4FB4-F24B-84BC-53CD3512668D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494143-B039-5540-AB92-65407775B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E2AEF0-D19F-7E48-988F-778E4F7E0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78F2-7242-C84F-92D6-558235CE82C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F16898E8-A9E7-DB47-AC63-88444DAE0FB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0862" y="1828800"/>
            <a:ext cx="5329237" cy="3976688"/>
          </a:xfrm>
        </p:spPr>
        <p:txBody>
          <a:bodyPr/>
          <a:lstStyle>
            <a:lvl1pPr marL="541338" indent="-541338">
              <a:tabLst/>
              <a:defRPr sz="2800">
                <a:solidFill>
                  <a:schemeClr val="accent1"/>
                </a:solidFill>
              </a:defRPr>
            </a:lvl1pPr>
            <a:lvl2pPr marL="1119188" indent="-541338">
              <a:buFont typeface="+mj-lt"/>
              <a:buAutoNum type="alphaLcPeriod"/>
              <a:tabLst/>
              <a:defRPr/>
            </a:lvl2pPr>
            <a:lvl3pPr marL="1698625" indent="-466725">
              <a:buFont typeface="+mj-lt"/>
              <a:buAutoNum type="alphaLcPeriod"/>
              <a:tabLst/>
              <a:defRPr/>
            </a:lvl3pPr>
            <a:lvl4pPr marL="2371725" indent="-449263">
              <a:buFont typeface="+mj-lt"/>
              <a:buAutoNum type="alphaLcPeriod"/>
              <a:tabLst/>
              <a:defRPr/>
            </a:lvl4pPr>
            <a:lvl5pPr marL="2800350" indent="-428625">
              <a:buFont typeface="+mj-lt"/>
              <a:buAutoNum type="alphaLcPeriod"/>
              <a:tabLst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3925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EB068-E0DE-374A-B011-8DFF0B5D0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D1BDEE-C9A3-744E-912B-A9629A3CE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5590-4FB4-F24B-84BC-53CD3512668D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366E95-B6B4-BE49-A177-79E91562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B26B17-2CA6-634E-82C4-7A0EB57AA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78F2-7242-C84F-92D6-558235CE82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5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5B95A-1F2E-E743-92E4-7889B235E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D99E0-5987-0746-A8A7-CD3187F7A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14000"/>
              </a:lnSpc>
              <a:defRPr/>
            </a:lvl1pPr>
            <a:lvl2pPr marL="274638" indent="-274638">
              <a:lnSpc>
                <a:spcPct val="114000"/>
              </a:lnSpc>
              <a:tabLst/>
              <a:defRPr/>
            </a:lvl2pPr>
            <a:lvl3pPr>
              <a:lnSpc>
                <a:spcPct val="114000"/>
              </a:lnSpc>
              <a:defRPr/>
            </a:lvl3pPr>
            <a:lvl4pPr>
              <a:lnSpc>
                <a:spcPct val="114000"/>
              </a:lnSpc>
              <a:defRPr/>
            </a:lvl4pPr>
            <a:lvl5pPr>
              <a:lnSpc>
                <a:spcPct val="114000"/>
              </a:lnSpc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669C7-C240-8E46-8959-D7916ABC6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5590-4FB4-F24B-84BC-53CD3512668D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2E9E44-18DD-D246-B5D2-C953F6BEF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042E0-05AC-6C4E-80FB-66B1683A0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78F2-7242-C84F-92D6-558235CE8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170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26910-0B7A-4648-BF78-EF9E1AD8D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50102B-F43F-1F41-94ED-E9389FA3F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80F1F-1448-B344-8F1C-154FBD717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E5B90D-05FF-BA45-998D-00DA1E4B473C}" type="datetime1">
              <a:rPr lang="en-US" altLang="en-US" smtClean="0"/>
              <a:pPr>
                <a:defRPr/>
              </a:pPr>
              <a:t>3/7/2022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7E547-3A1A-AE4F-917C-13A54FB9A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81629-6CB5-0D44-A994-3592C8D9B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6E42A-DCD9-0447-89B1-0ED94E6C8E1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B0BEBE3C-9DC0-2641-ACE8-FF27ED9DAD4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7200" y="5335589"/>
            <a:ext cx="28448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2016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3C99C16F-16D8-8C40-AE02-B19568D87C9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0351" y="5349876"/>
            <a:ext cx="28448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9742E4D-C269-1F47-8467-C174AD864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6E16B-77E6-C443-AEDA-8CB684A84670}" type="datetime1">
              <a:rPr lang="en-US" altLang="en-US"/>
              <a:pPr>
                <a:defRPr/>
              </a:pPr>
              <a:t>3/7/2022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03E582E-428A-204A-B820-37E967DEC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8E7A372-957F-5549-A6D0-1C603EE4B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2CF88D0-0298-664B-B659-DA0B03F703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476741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D6F04ED-C996-6E46-B1EA-FBC1D447AE19}"/>
              </a:ext>
            </a:extLst>
          </p:cNvPr>
          <p:cNvSpPr/>
          <p:nvPr userDrawn="1"/>
        </p:nvSpPr>
        <p:spPr>
          <a:xfrm>
            <a:off x="550862" y="549275"/>
            <a:ext cx="11101138" cy="485439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D99E0-5987-0746-A8A7-CD3187F7A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863" y="1454335"/>
            <a:ext cx="10129587" cy="3409330"/>
          </a:xfrm>
        </p:spPr>
        <p:txBody>
          <a:bodyPr/>
          <a:lstStyle>
            <a:lvl1pPr>
              <a:lnSpc>
                <a:spcPct val="125000"/>
              </a:lnSpc>
              <a:defRPr/>
            </a:lvl1pPr>
            <a:lvl2pPr marL="274638" indent="-274638">
              <a:lnSpc>
                <a:spcPct val="125000"/>
              </a:lnSpc>
              <a:tabLst/>
              <a:defRPr/>
            </a:lvl2pPr>
            <a:lvl3pPr>
              <a:lnSpc>
                <a:spcPct val="125000"/>
              </a:lnSpc>
              <a:defRPr/>
            </a:lvl3pPr>
            <a:lvl4pPr>
              <a:lnSpc>
                <a:spcPct val="125000"/>
              </a:lnSpc>
              <a:defRPr/>
            </a:lvl4pPr>
            <a:lvl5pPr>
              <a:lnSpc>
                <a:spcPct val="125000"/>
              </a:lnSpc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669C7-C240-8E46-8959-D7916ABC6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5590-4FB4-F24B-84BC-53CD3512668D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2E9E44-18DD-D246-B5D2-C953F6BEF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042E0-05AC-6C4E-80FB-66B1683A0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78F2-7242-C84F-92D6-558235CE8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07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5B95A-1F2E-E743-92E4-7889B235E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6"/>
            <a:ext cx="5329237" cy="5256212"/>
          </a:xfrm>
          <a:solidFill>
            <a:srgbClr val="EEEEEE"/>
          </a:solidFill>
        </p:spPr>
        <p:txBody>
          <a:bodyPr lIns="360000" tIns="360000" rIns="180000" bIns="360000" anchor="ctr">
            <a:normAutofit/>
          </a:bodyPr>
          <a:lstStyle>
            <a:lvl1pPr>
              <a:lnSpc>
                <a:spcPct val="100000"/>
              </a:lnSpc>
              <a:defRPr sz="4400" b="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D99E0-5987-0746-A8A7-CD3187F7A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3338" y="549275"/>
            <a:ext cx="5268662" cy="5219450"/>
          </a:xfrm>
        </p:spPr>
        <p:txBody>
          <a:bodyPr anchor="ctr">
            <a:normAutofit/>
          </a:bodyPr>
          <a:lstStyle>
            <a:lvl1pPr>
              <a:lnSpc>
                <a:spcPct val="125000"/>
              </a:lnSpc>
              <a:defRPr sz="2400"/>
            </a:lvl1pPr>
            <a:lvl2pPr marL="311150" indent="-249238">
              <a:lnSpc>
                <a:spcPct val="125000"/>
              </a:lnSpc>
              <a:tabLst/>
              <a:defRPr sz="2400"/>
            </a:lvl2pPr>
            <a:lvl3pPr marL="769938" indent="-250825">
              <a:lnSpc>
                <a:spcPct val="125000"/>
              </a:lnSpc>
              <a:tabLst/>
              <a:defRPr sz="2400"/>
            </a:lvl3pPr>
            <a:lvl4pPr>
              <a:lnSpc>
                <a:spcPct val="125000"/>
              </a:lnSpc>
              <a:defRPr sz="2400"/>
            </a:lvl4pPr>
            <a:lvl5pPr>
              <a:lnSpc>
                <a:spcPct val="125000"/>
              </a:lnSpc>
              <a:defRPr sz="24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669C7-C240-8E46-8959-D7916ABC6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5590-4FB4-F24B-84BC-53CD3512668D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2E9E44-18DD-D246-B5D2-C953F6BEF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042E0-05AC-6C4E-80FB-66B1683A0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78F2-7242-C84F-92D6-558235CE8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15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5B95A-1F2E-E743-92E4-7889B235E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6"/>
            <a:ext cx="3513137" cy="5256212"/>
          </a:xfrm>
          <a:solidFill>
            <a:srgbClr val="EEEEEE"/>
          </a:solidFill>
        </p:spPr>
        <p:txBody>
          <a:bodyPr lIns="360000" tIns="360000" rIns="180000" bIns="360000" anchor="ctr">
            <a:normAutofit/>
          </a:bodyPr>
          <a:lstStyle>
            <a:lvl1pPr>
              <a:lnSpc>
                <a:spcPct val="100000"/>
              </a:lnSpc>
              <a:defRPr sz="4400" b="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D99E0-5987-0746-A8A7-CD3187F7A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7238" y="549275"/>
            <a:ext cx="7084762" cy="5219450"/>
          </a:xfrm>
        </p:spPr>
        <p:txBody>
          <a:bodyPr anchor="ctr">
            <a:normAutofit/>
          </a:bodyPr>
          <a:lstStyle>
            <a:lvl1pPr>
              <a:lnSpc>
                <a:spcPct val="125000"/>
              </a:lnSpc>
              <a:defRPr sz="2400"/>
            </a:lvl1pPr>
            <a:lvl2pPr marL="311150" indent="-249238">
              <a:lnSpc>
                <a:spcPct val="125000"/>
              </a:lnSpc>
              <a:tabLst/>
              <a:defRPr sz="2400"/>
            </a:lvl2pPr>
            <a:lvl3pPr marL="769938" indent="-250825">
              <a:lnSpc>
                <a:spcPct val="125000"/>
              </a:lnSpc>
              <a:tabLst/>
              <a:defRPr sz="2400"/>
            </a:lvl3pPr>
            <a:lvl4pPr>
              <a:lnSpc>
                <a:spcPct val="125000"/>
              </a:lnSpc>
              <a:defRPr sz="2400"/>
            </a:lvl4pPr>
            <a:lvl5pPr>
              <a:lnSpc>
                <a:spcPct val="125000"/>
              </a:lnSpc>
              <a:defRPr sz="24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669C7-C240-8E46-8959-D7916ABC6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5590-4FB4-F24B-84BC-53CD3512668D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2E9E44-18DD-D246-B5D2-C953F6BEF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042E0-05AC-6C4E-80FB-66B1683A0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78F2-7242-C84F-92D6-558235CE8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480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5B95A-1F2E-E743-92E4-7889B235E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6"/>
            <a:ext cx="5329237" cy="5256212"/>
          </a:xfrm>
        </p:spPr>
        <p:txBody>
          <a:bodyPr anchor="ctr">
            <a:normAutofit/>
          </a:bodyPr>
          <a:lstStyle>
            <a:lvl1pPr>
              <a:lnSpc>
                <a:spcPct val="100000"/>
              </a:lnSpc>
              <a:defRPr sz="4800" b="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D99E0-5987-0746-A8A7-CD3187F7A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3338" y="549275"/>
            <a:ext cx="5268662" cy="5219450"/>
          </a:xfrm>
        </p:spPr>
        <p:txBody>
          <a:bodyPr anchor="ctr">
            <a:normAutofit/>
          </a:bodyPr>
          <a:lstStyle>
            <a:lvl1pPr>
              <a:lnSpc>
                <a:spcPct val="125000"/>
              </a:lnSpc>
              <a:defRPr sz="2400"/>
            </a:lvl1pPr>
            <a:lvl2pPr marL="311150" indent="-249238">
              <a:lnSpc>
                <a:spcPct val="125000"/>
              </a:lnSpc>
              <a:tabLst/>
              <a:defRPr sz="2400"/>
            </a:lvl2pPr>
            <a:lvl3pPr marL="769938" indent="-250825">
              <a:lnSpc>
                <a:spcPct val="125000"/>
              </a:lnSpc>
              <a:tabLst/>
              <a:defRPr sz="2400"/>
            </a:lvl3pPr>
            <a:lvl4pPr>
              <a:lnSpc>
                <a:spcPct val="125000"/>
              </a:lnSpc>
              <a:defRPr sz="2400"/>
            </a:lvl4pPr>
            <a:lvl5pPr>
              <a:lnSpc>
                <a:spcPct val="125000"/>
              </a:lnSpc>
              <a:defRPr sz="24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669C7-C240-8E46-8959-D7916ABC6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5590-4FB4-F24B-84BC-53CD3512668D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2E9E44-18DD-D246-B5D2-C953F6BEF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042E0-05AC-6C4E-80FB-66B1683A0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78F2-7242-C84F-92D6-558235CE8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89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5B95A-1F2E-E743-92E4-7889B235E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6"/>
            <a:ext cx="3513137" cy="5256212"/>
          </a:xfrm>
        </p:spPr>
        <p:txBody>
          <a:bodyPr anchor="ctr">
            <a:normAutofit/>
          </a:bodyPr>
          <a:lstStyle>
            <a:lvl1pPr>
              <a:lnSpc>
                <a:spcPct val="100000"/>
              </a:lnSpc>
              <a:defRPr sz="4800" b="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D99E0-5987-0746-A8A7-CD3187F7A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7238" y="549275"/>
            <a:ext cx="7084762" cy="5219450"/>
          </a:xfrm>
        </p:spPr>
        <p:txBody>
          <a:bodyPr anchor="ctr">
            <a:normAutofit/>
          </a:bodyPr>
          <a:lstStyle>
            <a:lvl1pPr>
              <a:lnSpc>
                <a:spcPct val="125000"/>
              </a:lnSpc>
              <a:defRPr sz="2400"/>
            </a:lvl1pPr>
            <a:lvl2pPr marL="311150" indent="-249238">
              <a:lnSpc>
                <a:spcPct val="125000"/>
              </a:lnSpc>
              <a:tabLst/>
              <a:defRPr sz="2400"/>
            </a:lvl2pPr>
            <a:lvl3pPr marL="769938" indent="-250825">
              <a:lnSpc>
                <a:spcPct val="125000"/>
              </a:lnSpc>
              <a:tabLst/>
              <a:defRPr sz="2400"/>
            </a:lvl3pPr>
            <a:lvl4pPr>
              <a:lnSpc>
                <a:spcPct val="125000"/>
              </a:lnSpc>
              <a:defRPr sz="2400"/>
            </a:lvl4pPr>
            <a:lvl5pPr>
              <a:lnSpc>
                <a:spcPct val="125000"/>
              </a:lnSpc>
              <a:defRPr sz="24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669C7-C240-8E46-8959-D7916ABC6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5590-4FB4-F24B-84BC-53CD3512668D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2E9E44-18DD-D246-B5D2-C953F6BEF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042E0-05AC-6C4E-80FB-66B1683A0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78F2-7242-C84F-92D6-558235CE82C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01CC88-17C4-9444-BAE5-A7AD826019D4}"/>
              </a:ext>
            </a:extLst>
          </p:cNvPr>
          <p:cNvSpPr/>
          <p:nvPr userDrawn="1"/>
        </p:nvSpPr>
        <p:spPr>
          <a:xfrm>
            <a:off x="3812381" y="-1957872"/>
            <a:ext cx="503238" cy="5032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6F554EE-DE9A-6649-AAC0-254DABD70965}"/>
              </a:ext>
            </a:extLst>
          </p:cNvPr>
          <p:cNvGrpSpPr/>
          <p:nvPr userDrawn="1"/>
        </p:nvGrpSpPr>
        <p:grpSpPr>
          <a:xfrm>
            <a:off x="0" y="-1165412"/>
            <a:ext cx="12192000" cy="522039"/>
            <a:chOff x="3226547" y="-1165412"/>
            <a:chExt cx="1509714" cy="522039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131947C-8391-4C45-89F0-019D90FB4D56}"/>
                </a:ext>
              </a:extLst>
            </p:cNvPr>
            <p:cNvSpPr/>
            <p:nvPr userDrawn="1"/>
          </p:nvSpPr>
          <p:spPr>
            <a:xfrm>
              <a:off x="3226547" y="-1165412"/>
              <a:ext cx="503238" cy="5032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2AC9764-01C2-C941-AEA5-18E70689CD01}"/>
                </a:ext>
              </a:extLst>
            </p:cNvPr>
            <p:cNvSpPr/>
            <p:nvPr userDrawn="1"/>
          </p:nvSpPr>
          <p:spPr>
            <a:xfrm>
              <a:off x="3729785" y="-1146611"/>
              <a:ext cx="503238" cy="5032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7BDE3CA-E01D-CD4E-B8B6-A51E1CCB70E2}"/>
                </a:ext>
              </a:extLst>
            </p:cNvPr>
            <p:cNvSpPr/>
            <p:nvPr userDrawn="1"/>
          </p:nvSpPr>
          <p:spPr>
            <a:xfrm>
              <a:off x="4233023" y="-1165412"/>
              <a:ext cx="503238" cy="5032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22041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E6A3B2E8-7BEC-FC44-8E2B-05C0D45B3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714" y="2203694"/>
            <a:ext cx="8386572" cy="2450611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 lIns="720000" rIns="720000" anchor="ctr" anchorCtr="0">
            <a:normAutofit/>
          </a:bodyPr>
          <a:lstStyle>
            <a:lvl1pPr algn="l"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00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26910-0B7A-4648-BF78-EF9E1AD8D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714" y="2203694"/>
            <a:ext cx="8386572" cy="2450611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</p:spPr>
        <p:txBody>
          <a:bodyPr lIns="720000" rIns="720000" anchor="ctr" anchorCtr="0">
            <a:normAutofit/>
          </a:bodyPr>
          <a:lstStyle>
            <a:lvl1pPr algn="l"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55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2211EE-3029-5F4B-A8D9-02DC12479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6"/>
            <a:ext cx="11090275" cy="6987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C4C1A3-05D4-C446-8D2C-33D8260E38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1825625"/>
            <a:ext cx="11101137" cy="3943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848A9-8A3B-5440-9715-EA8D204CF0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2" y="6308724"/>
            <a:ext cx="7077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55590-4FB4-F24B-84BC-53CD3512668D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86790-AA50-3246-9659-6C07C52956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02977" y="63463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01900-98FC-6946-87FA-578CCDE133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383338" y="6346329"/>
            <a:ext cx="2743200" cy="412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678F2-7242-C84F-92D6-558235CE82C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81C7B3-BBE5-D54C-8D9A-31DC7405A43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52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3504220-2AD7-5C49-A1F6-E0074BD09B3F}"/>
              </a:ext>
            </a:extLst>
          </p:cNvPr>
          <p:cNvPicPr>
            <a:picLocks noChangeAspect="1"/>
          </p:cNvPicPr>
          <p:nvPr userDrawn="1"/>
        </p:nvPicPr>
        <p:blipFill>
          <a:blip r:embed="rId23"/>
          <a:stretch>
            <a:fillRect/>
          </a:stretch>
        </p:blipFill>
        <p:spPr>
          <a:xfrm>
            <a:off x="10293379" y="5897599"/>
            <a:ext cx="1433455" cy="751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14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-271463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582613" indent="-250825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936625" indent="-250825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290638" indent="-250825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47">
          <p15:clr>
            <a:srgbClr val="F26B43"/>
          </p15:clr>
        </p15:guide>
        <p15:guide id="3" orient="horz" pos="346">
          <p15:clr>
            <a:srgbClr val="F26B43"/>
          </p15:clr>
        </p15:guide>
        <p15:guide id="4" orient="horz" pos="3657">
          <p15:clr>
            <a:srgbClr val="F26B43"/>
          </p15:clr>
        </p15:guide>
        <p15:guide id="5" pos="7333">
          <p15:clr>
            <a:srgbClr val="F26B43"/>
          </p15:clr>
        </p15:guide>
        <p15:guide id="6" pos="3840">
          <p15:clr>
            <a:srgbClr val="F26B43"/>
          </p15:clr>
        </p15:guide>
        <p15:guide id="7" pos="3704">
          <p15:clr>
            <a:srgbClr val="F26B43"/>
          </p15:clr>
        </p15:guide>
        <p15:guide id="8" pos="402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342B0-6DDB-4D0A-9701-0DEEDA7735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Ramadan quiz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455551-B9BD-475C-ABDD-EE2A1D088B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How much do you know </a:t>
            </a:r>
            <a:br>
              <a:rPr lang="en-GB" dirty="0"/>
            </a:br>
            <a:r>
              <a:rPr lang="en-GB" dirty="0"/>
              <a:t>about Ramadan?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FB3C4A-D564-416F-82D0-E370BA14FA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433" r="23684"/>
          <a:stretch/>
        </p:blipFill>
        <p:spPr>
          <a:xfrm>
            <a:off x="550861" y="563626"/>
            <a:ext cx="5380381" cy="5720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591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50A44-4B38-465B-B7DD-D499F22F1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>
              <a:lnSpc>
                <a:spcPct val="125000"/>
              </a:lnSpc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b="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 5.   What is Iftar?</a:t>
            </a:r>
            <a:endParaRPr lang="en-GB" b="0" dirty="0">
              <a:solidFill>
                <a:srgbClr val="000000"/>
              </a:solidFill>
              <a:effectLst/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C3360-8BE7-4478-93D2-D5F96B6CB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1112" y="2067125"/>
            <a:ext cx="3632886" cy="86979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2800" dirty="0">
                <a:latin typeface="Agenda" panose="02000603040000020004" pitchFamily="2" charset="0"/>
              </a:rPr>
              <a:t>A. The meal eaten after sunrise</a:t>
            </a:r>
          </a:p>
        </p:txBody>
      </p:sp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0AAE209A-DD12-4822-88C4-9C689332AFCB}"/>
              </a:ext>
            </a:extLst>
          </p:cNvPr>
          <p:cNvSpPr/>
          <p:nvPr/>
        </p:nvSpPr>
        <p:spPr>
          <a:xfrm>
            <a:off x="947853" y="1940311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F51655F5-AB65-4B87-A84C-451F703DA378}"/>
              </a:ext>
            </a:extLst>
          </p:cNvPr>
          <p:cNvSpPr/>
          <p:nvPr/>
        </p:nvSpPr>
        <p:spPr>
          <a:xfrm>
            <a:off x="6073331" y="1940311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Alternate Process 10">
            <a:extLst>
              <a:ext uri="{FF2B5EF4-FFF2-40B4-BE49-F238E27FC236}">
                <a16:creationId xmlns:a16="http://schemas.microsoft.com/office/drawing/2014/main" id="{183737A0-76CB-4D31-9F33-ED26364FBFFA}"/>
              </a:ext>
            </a:extLst>
          </p:cNvPr>
          <p:cNvSpPr/>
          <p:nvPr/>
        </p:nvSpPr>
        <p:spPr>
          <a:xfrm>
            <a:off x="947853" y="3943813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588FC342-9098-4C31-BB66-32730B834DEF}"/>
              </a:ext>
            </a:extLst>
          </p:cNvPr>
          <p:cNvSpPr/>
          <p:nvPr/>
        </p:nvSpPr>
        <p:spPr>
          <a:xfrm>
            <a:off x="6073331" y="3943813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DC06AF54-9E3F-450B-963C-B0246E74E831}"/>
              </a:ext>
            </a:extLst>
          </p:cNvPr>
          <p:cNvSpPr txBox="1">
            <a:spLocks/>
          </p:cNvSpPr>
          <p:nvPr/>
        </p:nvSpPr>
        <p:spPr>
          <a:xfrm>
            <a:off x="6318423" y="2118730"/>
            <a:ext cx="4042000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2600" dirty="0">
                <a:latin typeface="Agenda" panose="02000603040000020004" pitchFamily="2" charset="0"/>
              </a:rPr>
              <a:t>B. The celebration marking the end of Ramadan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61F90C8-1B16-4340-8BF5-1807410725E7}"/>
              </a:ext>
            </a:extLst>
          </p:cNvPr>
          <p:cNvSpPr txBox="1">
            <a:spLocks/>
          </p:cNvSpPr>
          <p:nvPr/>
        </p:nvSpPr>
        <p:spPr>
          <a:xfrm>
            <a:off x="1211112" y="4122232"/>
            <a:ext cx="3632886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2800" dirty="0">
                <a:latin typeface="Agenda" panose="02000603040000020004" pitchFamily="2" charset="0"/>
              </a:rPr>
              <a:t>C. The meal eaten after sunset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01BECAB-3C87-4B90-8891-E0916F455D4D}"/>
              </a:ext>
            </a:extLst>
          </p:cNvPr>
          <p:cNvSpPr txBox="1">
            <a:spLocks/>
          </p:cNvSpPr>
          <p:nvPr/>
        </p:nvSpPr>
        <p:spPr>
          <a:xfrm>
            <a:off x="6318423" y="3943813"/>
            <a:ext cx="3650768" cy="1048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2500" dirty="0">
                <a:latin typeface="Agenda" panose="02000603040000020004" pitchFamily="2" charset="0"/>
              </a:rPr>
              <a:t>D. The Prophet Muhammad's birthplace </a:t>
            </a:r>
          </a:p>
        </p:txBody>
      </p:sp>
    </p:spTree>
    <p:extLst>
      <p:ext uri="{BB962C8B-B14F-4D97-AF65-F5344CB8AC3E}">
        <p14:creationId xmlns:p14="http://schemas.microsoft.com/office/powerpoint/2010/main" val="1744545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50A44-4B38-465B-B7DD-D499F22F1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>
              <a:lnSpc>
                <a:spcPct val="125000"/>
              </a:lnSpc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b="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 5.   What is Iftar?</a:t>
            </a:r>
            <a:endParaRPr lang="en-GB" b="0" dirty="0">
              <a:solidFill>
                <a:srgbClr val="000000"/>
              </a:solidFill>
              <a:effectLst/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C3360-8BE7-4478-93D2-D5F96B6CB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1112" y="2067125"/>
            <a:ext cx="3632886" cy="86979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2800" dirty="0">
                <a:latin typeface="Agenda" panose="02000603040000020004" pitchFamily="2" charset="0"/>
              </a:rPr>
              <a:t>A. The meal eaten after sunrise</a:t>
            </a:r>
          </a:p>
        </p:txBody>
      </p:sp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0AAE209A-DD12-4822-88C4-9C689332AFCB}"/>
              </a:ext>
            </a:extLst>
          </p:cNvPr>
          <p:cNvSpPr/>
          <p:nvPr/>
        </p:nvSpPr>
        <p:spPr>
          <a:xfrm>
            <a:off x="947853" y="1940311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F51655F5-AB65-4B87-A84C-451F703DA378}"/>
              </a:ext>
            </a:extLst>
          </p:cNvPr>
          <p:cNvSpPr/>
          <p:nvPr/>
        </p:nvSpPr>
        <p:spPr>
          <a:xfrm>
            <a:off x="6073331" y="1940311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Alternate Process 10">
            <a:extLst>
              <a:ext uri="{FF2B5EF4-FFF2-40B4-BE49-F238E27FC236}">
                <a16:creationId xmlns:a16="http://schemas.microsoft.com/office/drawing/2014/main" id="{183737A0-76CB-4D31-9F33-ED26364FBFFA}"/>
              </a:ext>
            </a:extLst>
          </p:cNvPr>
          <p:cNvSpPr/>
          <p:nvPr/>
        </p:nvSpPr>
        <p:spPr>
          <a:xfrm>
            <a:off x="947853" y="3943813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588FC342-9098-4C31-BB66-32730B834DEF}"/>
              </a:ext>
            </a:extLst>
          </p:cNvPr>
          <p:cNvSpPr/>
          <p:nvPr/>
        </p:nvSpPr>
        <p:spPr>
          <a:xfrm>
            <a:off x="6073331" y="3943813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DC06AF54-9E3F-450B-963C-B0246E74E831}"/>
              </a:ext>
            </a:extLst>
          </p:cNvPr>
          <p:cNvSpPr txBox="1">
            <a:spLocks/>
          </p:cNvSpPr>
          <p:nvPr/>
        </p:nvSpPr>
        <p:spPr>
          <a:xfrm>
            <a:off x="6318423" y="2118730"/>
            <a:ext cx="4042000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2800" dirty="0">
                <a:latin typeface="Agenda" panose="02000603040000020004" pitchFamily="2" charset="0"/>
              </a:rPr>
              <a:t>B. The celebration marking the end of Ramadan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61F90C8-1B16-4340-8BF5-1807410725E7}"/>
              </a:ext>
            </a:extLst>
          </p:cNvPr>
          <p:cNvSpPr txBox="1">
            <a:spLocks/>
          </p:cNvSpPr>
          <p:nvPr/>
        </p:nvSpPr>
        <p:spPr>
          <a:xfrm>
            <a:off x="1211112" y="4122232"/>
            <a:ext cx="3632886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2800" dirty="0">
                <a:latin typeface="Agenda" panose="02000603040000020004" pitchFamily="2" charset="0"/>
              </a:rPr>
              <a:t>C. The meal eaten after sunset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01BECAB-3C87-4B90-8891-E0916F455D4D}"/>
              </a:ext>
            </a:extLst>
          </p:cNvPr>
          <p:cNvSpPr txBox="1">
            <a:spLocks/>
          </p:cNvSpPr>
          <p:nvPr/>
        </p:nvSpPr>
        <p:spPr>
          <a:xfrm>
            <a:off x="6318422" y="4122232"/>
            <a:ext cx="4042000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2800" dirty="0">
                <a:latin typeface="Agenda" panose="02000603040000020004" pitchFamily="2" charset="0"/>
              </a:rPr>
              <a:t>D. The Prophet Muhammad's birthplace </a:t>
            </a:r>
          </a:p>
        </p:txBody>
      </p:sp>
    </p:spTree>
    <p:extLst>
      <p:ext uri="{BB962C8B-B14F-4D97-AF65-F5344CB8AC3E}">
        <p14:creationId xmlns:p14="http://schemas.microsoft.com/office/powerpoint/2010/main" val="2483321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50A44-4B38-465B-B7DD-D499F22F1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>
              <a:lnSpc>
                <a:spcPct val="125000"/>
              </a:lnSpc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b="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 6.   During Ramadan, which of the following are not required to fast?</a:t>
            </a:r>
            <a:endParaRPr lang="en-GB" b="0" dirty="0">
              <a:solidFill>
                <a:srgbClr val="000000"/>
              </a:solidFill>
              <a:effectLst/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C3360-8BE7-4478-93D2-D5F96B6CB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1112" y="2067125"/>
            <a:ext cx="3632886" cy="86979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2800" dirty="0">
                <a:latin typeface="Agenda" panose="02000603040000020004" pitchFamily="2" charset="0"/>
              </a:rPr>
              <a:t>A. Pregnant women and young children</a:t>
            </a:r>
          </a:p>
        </p:txBody>
      </p:sp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0AAE209A-DD12-4822-88C4-9C689332AFCB}"/>
              </a:ext>
            </a:extLst>
          </p:cNvPr>
          <p:cNvSpPr/>
          <p:nvPr/>
        </p:nvSpPr>
        <p:spPr>
          <a:xfrm>
            <a:off x="947853" y="1940311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F51655F5-AB65-4B87-A84C-451F703DA378}"/>
              </a:ext>
            </a:extLst>
          </p:cNvPr>
          <p:cNvSpPr/>
          <p:nvPr/>
        </p:nvSpPr>
        <p:spPr>
          <a:xfrm>
            <a:off x="6073331" y="1940311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Alternate Process 10">
            <a:extLst>
              <a:ext uri="{FF2B5EF4-FFF2-40B4-BE49-F238E27FC236}">
                <a16:creationId xmlns:a16="http://schemas.microsoft.com/office/drawing/2014/main" id="{183737A0-76CB-4D31-9F33-ED26364FBFFA}"/>
              </a:ext>
            </a:extLst>
          </p:cNvPr>
          <p:cNvSpPr/>
          <p:nvPr/>
        </p:nvSpPr>
        <p:spPr>
          <a:xfrm>
            <a:off x="947853" y="3943813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588FC342-9098-4C31-BB66-32730B834DEF}"/>
              </a:ext>
            </a:extLst>
          </p:cNvPr>
          <p:cNvSpPr/>
          <p:nvPr/>
        </p:nvSpPr>
        <p:spPr>
          <a:xfrm>
            <a:off x="6073331" y="3943813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DC06AF54-9E3F-450B-963C-B0246E74E831}"/>
              </a:ext>
            </a:extLst>
          </p:cNvPr>
          <p:cNvSpPr txBox="1">
            <a:spLocks/>
          </p:cNvSpPr>
          <p:nvPr/>
        </p:nvSpPr>
        <p:spPr>
          <a:xfrm>
            <a:off x="6318422" y="2118730"/>
            <a:ext cx="4159405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2800" dirty="0">
                <a:latin typeface="Agenda" panose="02000603040000020004" pitchFamily="2" charset="0"/>
              </a:rPr>
              <a:t>B. The elderly and those who are ill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61F90C8-1B16-4340-8BF5-1807410725E7}"/>
              </a:ext>
            </a:extLst>
          </p:cNvPr>
          <p:cNvSpPr txBox="1">
            <a:spLocks/>
          </p:cNvSpPr>
          <p:nvPr/>
        </p:nvSpPr>
        <p:spPr>
          <a:xfrm>
            <a:off x="1211112" y="4122232"/>
            <a:ext cx="3632886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2800" dirty="0">
                <a:latin typeface="Agenda" panose="02000603040000020004" pitchFamily="2" charset="0"/>
              </a:rPr>
              <a:t>C. All of the above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01BECAB-3C87-4B90-8891-E0916F455D4D}"/>
              </a:ext>
            </a:extLst>
          </p:cNvPr>
          <p:cNvSpPr txBox="1">
            <a:spLocks/>
          </p:cNvSpPr>
          <p:nvPr/>
        </p:nvSpPr>
        <p:spPr>
          <a:xfrm>
            <a:off x="6318422" y="4122232"/>
            <a:ext cx="4042000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2800" dirty="0">
                <a:latin typeface="Agenda" panose="02000603040000020004" pitchFamily="2" charset="0"/>
              </a:rPr>
              <a:t>D. None of the above, everyone must fast</a:t>
            </a:r>
          </a:p>
        </p:txBody>
      </p:sp>
    </p:spTree>
    <p:extLst>
      <p:ext uri="{BB962C8B-B14F-4D97-AF65-F5344CB8AC3E}">
        <p14:creationId xmlns:p14="http://schemas.microsoft.com/office/powerpoint/2010/main" val="1463072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50A44-4B38-465B-B7DD-D499F22F1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>
              <a:lnSpc>
                <a:spcPct val="125000"/>
              </a:lnSpc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b="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 6.   During Ramadan, which of the following are not required to fast?</a:t>
            </a:r>
            <a:endParaRPr lang="en-GB" b="0" dirty="0">
              <a:solidFill>
                <a:srgbClr val="000000"/>
              </a:solidFill>
              <a:effectLst/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C3360-8BE7-4478-93D2-D5F96B6CB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1112" y="2067125"/>
            <a:ext cx="3632886" cy="86979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2800" dirty="0">
                <a:latin typeface="Agenda" panose="02000603040000020004" pitchFamily="2" charset="0"/>
              </a:rPr>
              <a:t>A. Pregnant women and young children</a:t>
            </a:r>
          </a:p>
        </p:txBody>
      </p:sp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0AAE209A-DD12-4822-88C4-9C689332AFCB}"/>
              </a:ext>
            </a:extLst>
          </p:cNvPr>
          <p:cNvSpPr/>
          <p:nvPr/>
        </p:nvSpPr>
        <p:spPr>
          <a:xfrm>
            <a:off x="947853" y="1940311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F51655F5-AB65-4B87-A84C-451F703DA378}"/>
              </a:ext>
            </a:extLst>
          </p:cNvPr>
          <p:cNvSpPr/>
          <p:nvPr/>
        </p:nvSpPr>
        <p:spPr>
          <a:xfrm>
            <a:off x="6073331" y="1940311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Alternate Process 10">
            <a:extLst>
              <a:ext uri="{FF2B5EF4-FFF2-40B4-BE49-F238E27FC236}">
                <a16:creationId xmlns:a16="http://schemas.microsoft.com/office/drawing/2014/main" id="{183737A0-76CB-4D31-9F33-ED26364FBFFA}"/>
              </a:ext>
            </a:extLst>
          </p:cNvPr>
          <p:cNvSpPr/>
          <p:nvPr/>
        </p:nvSpPr>
        <p:spPr>
          <a:xfrm>
            <a:off x="947853" y="3943813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588FC342-9098-4C31-BB66-32730B834DEF}"/>
              </a:ext>
            </a:extLst>
          </p:cNvPr>
          <p:cNvSpPr/>
          <p:nvPr/>
        </p:nvSpPr>
        <p:spPr>
          <a:xfrm>
            <a:off x="6073331" y="3943813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DC06AF54-9E3F-450B-963C-B0246E74E831}"/>
              </a:ext>
            </a:extLst>
          </p:cNvPr>
          <p:cNvSpPr txBox="1">
            <a:spLocks/>
          </p:cNvSpPr>
          <p:nvPr/>
        </p:nvSpPr>
        <p:spPr>
          <a:xfrm>
            <a:off x="6318422" y="2118730"/>
            <a:ext cx="4159405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2800" dirty="0">
                <a:latin typeface="Agenda" panose="02000603040000020004" pitchFamily="2" charset="0"/>
              </a:rPr>
              <a:t>B. The elderly and those who are ill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61F90C8-1B16-4340-8BF5-1807410725E7}"/>
              </a:ext>
            </a:extLst>
          </p:cNvPr>
          <p:cNvSpPr txBox="1">
            <a:spLocks/>
          </p:cNvSpPr>
          <p:nvPr/>
        </p:nvSpPr>
        <p:spPr>
          <a:xfrm>
            <a:off x="1211112" y="4122232"/>
            <a:ext cx="3632886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2800" dirty="0">
                <a:latin typeface="Agenda" panose="02000603040000020004" pitchFamily="2" charset="0"/>
              </a:rPr>
              <a:t>C. All of the above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01BECAB-3C87-4B90-8891-E0916F455D4D}"/>
              </a:ext>
            </a:extLst>
          </p:cNvPr>
          <p:cNvSpPr txBox="1">
            <a:spLocks/>
          </p:cNvSpPr>
          <p:nvPr/>
        </p:nvSpPr>
        <p:spPr>
          <a:xfrm>
            <a:off x="6318422" y="4122232"/>
            <a:ext cx="4042000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2800" dirty="0">
                <a:latin typeface="Agenda" panose="02000603040000020004" pitchFamily="2" charset="0"/>
              </a:rPr>
              <a:t>D. None of the above, everyone must fast</a:t>
            </a:r>
          </a:p>
        </p:txBody>
      </p:sp>
    </p:spTree>
    <p:extLst>
      <p:ext uri="{BB962C8B-B14F-4D97-AF65-F5344CB8AC3E}">
        <p14:creationId xmlns:p14="http://schemas.microsoft.com/office/powerpoint/2010/main" val="769147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50A44-4B38-465B-B7DD-D499F22F1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6"/>
            <a:ext cx="10360153" cy="698746"/>
          </a:xfrm>
        </p:spPr>
        <p:txBody>
          <a:bodyPr>
            <a:normAutofit fontScale="90000"/>
          </a:bodyPr>
          <a:lstStyle/>
          <a:p>
            <a:pPr lvl="0" algn="l">
              <a:lnSpc>
                <a:spcPct val="125000"/>
              </a:lnSpc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b="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7.   During the month of Ramadan, Muslims are also encouraged to 		   do the following, except:</a:t>
            </a:r>
            <a:endParaRPr lang="en-GB" b="0" dirty="0">
              <a:solidFill>
                <a:srgbClr val="000000"/>
              </a:solidFill>
              <a:effectLst/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C3360-8BE7-4478-93D2-D5F96B6CB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1112" y="1951462"/>
            <a:ext cx="3632886" cy="86979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2600" dirty="0">
                <a:latin typeface="Agenda" panose="02000603040000020004" pitchFamily="2" charset="0"/>
              </a:rPr>
              <a:t>A. Read the entire </a:t>
            </a:r>
            <a:r>
              <a:rPr lang="en-GB" sz="2600" dirty="0" err="1">
                <a:latin typeface="Agenda" panose="02000603040000020004" pitchFamily="2" charset="0"/>
              </a:rPr>
              <a:t>Qu’ran</a:t>
            </a:r>
            <a:r>
              <a:rPr lang="en-GB" sz="2600" dirty="0">
                <a:latin typeface="Agenda" panose="02000603040000020004" pitchFamily="2" charset="0"/>
              </a:rPr>
              <a:t> during the month</a:t>
            </a:r>
          </a:p>
        </p:txBody>
      </p:sp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0AAE209A-DD12-4822-88C4-9C689332AFCB}"/>
              </a:ext>
            </a:extLst>
          </p:cNvPr>
          <p:cNvSpPr/>
          <p:nvPr/>
        </p:nvSpPr>
        <p:spPr>
          <a:xfrm>
            <a:off x="947853" y="1940311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F51655F5-AB65-4B87-A84C-451F703DA378}"/>
              </a:ext>
            </a:extLst>
          </p:cNvPr>
          <p:cNvSpPr/>
          <p:nvPr/>
        </p:nvSpPr>
        <p:spPr>
          <a:xfrm>
            <a:off x="6073331" y="1940311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Alternate Process 10">
            <a:extLst>
              <a:ext uri="{FF2B5EF4-FFF2-40B4-BE49-F238E27FC236}">
                <a16:creationId xmlns:a16="http://schemas.microsoft.com/office/drawing/2014/main" id="{183737A0-76CB-4D31-9F33-ED26364FBFFA}"/>
              </a:ext>
            </a:extLst>
          </p:cNvPr>
          <p:cNvSpPr/>
          <p:nvPr/>
        </p:nvSpPr>
        <p:spPr>
          <a:xfrm>
            <a:off x="947853" y="3943813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588FC342-9098-4C31-BB66-32730B834DEF}"/>
              </a:ext>
            </a:extLst>
          </p:cNvPr>
          <p:cNvSpPr/>
          <p:nvPr/>
        </p:nvSpPr>
        <p:spPr>
          <a:xfrm>
            <a:off x="6073331" y="3943813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DC06AF54-9E3F-450B-963C-B0246E74E831}"/>
              </a:ext>
            </a:extLst>
          </p:cNvPr>
          <p:cNvSpPr txBox="1">
            <a:spLocks/>
          </p:cNvSpPr>
          <p:nvPr/>
        </p:nvSpPr>
        <p:spPr>
          <a:xfrm>
            <a:off x="6318422" y="2118730"/>
            <a:ext cx="4159405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2800" dirty="0">
                <a:latin typeface="Agenda" panose="02000603040000020004" pitchFamily="2" charset="0"/>
              </a:rPr>
              <a:t>B. Pray five times a day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61F90C8-1B16-4340-8BF5-1807410725E7}"/>
              </a:ext>
            </a:extLst>
          </p:cNvPr>
          <p:cNvSpPr txBox="1">
            <a:spLocks/>
          </p:cNvSpPr>
          <p:nvPr/>
        </p:nvSpPr>
        <p:spPr>
          <a:xfrm>
            <a:off x="1211112" y="4051604"/>
            <a:ext cx="3632886" cy="10333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2600" dirty="0">
                <a:latin typeface="Agenda" panose="02000603040000020004" pitchFamily="2" charset="0"/>
              </a:rPr>
              <a:t>C. Give to charity and perform charitable acts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01BECAB-3C87-4B90-8891-E0916F455D4D}"/>
              </a:ext>
            </a:extLst>
          </p:cNvPr>
          <p:cNvSpPr txBox="1">
            <a:spLocks/>
          </p:cNvSpPr>
          <p:nvPr/>
        </p:nvSpPr>
        <p:spPr>
          <a:xfrm>
            <a:off x="6318422" y="4037654"/>
            <a:ext cx="3801762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2600" dirty="0">
                <a:latin typeface="Agenda" panose="02000603040000020004" pitchFamily="2" charset="0"/>
              </a:rPr>
              <a:t>D. Follow a vow of silence for at least one day</a:t>
            </a:r>
          </a:p>
        </p:txBody>
      </p:sp>
    </p:spTree>
    <p:extLst>
      <p:ext uri="{BB962C8B-B14F-4D97-AF65-F5344CB8AC3E}">
        <p14:creationId xmlns:p14="http://schemas.microsoft.com/office/powerpoint/2010/main" val="3768376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50A44-4B38-465B-B7DD-D499F22F1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6"/>
            <a:ext cx="10360153" cy="698746"/>
          </a:xfrm>
        </p:spPr>
        <p:txBody>
          <a:bodyPr>
            <a:normAutofit fontScale="90000"/>
          </a:bodyPr>
          <a:lstStyle/>
          <a:p>
            <a:pPr lvl="0" algn="l">
              <a:lnSpc>
                <a:spcPct val="125000"/>
              </a:lnSpc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b="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7.   During the month of Ramadan, Muslims are also encouraged to 		   do the following, except:</a:t>
            </a:r>
            <a:endParaRPr lang="en-GB" b="0" dirty="0">
              <a:solidFill>
                <a:srgbClr val="000000"/>
              </a:solidFill>
              <a:effectLst/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C3360-8BE7-4478-93D2-D5F96B6CB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1112" y="1951462"/>
            <a:ext cx="3632886" cy="86979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2600" dirty="0">
                <a:latin typeface="Agenda" panose="02000603040000020004" pitchFamily="2" charset="0"/>
              </a:rPr>
              <a:t>A. Read the entire </a:t>
            </a:r>
            <a:r>
              <a:rPr lang="en-GB" sz="2600" dirty="0" err="1">
                <a:latin typeface="Agenda" panose="02000603040000020004" pitchFamily="2" charset="0"/>
              </a:rPr>
              <a:t>Qu’ran</a:t>
            </a:r>
            <a:r>
              <a:rPr lang="en-GB" sz="2600" dirty="0">
                <a:latin typeface="Agenda" panose="02000603040000020004" pitchFamily="2" charset="0"/>
              </a:rPr>
              <a:t> during the month</a:t>
            </a:r>
          </a:p>
          <a:p>
            <a:pPr>
              <a:lnSpc>
                <a:spcPct val="100000"/>
              </a:lnSpc>
            </a:pPr>
            <a:endParaRPr lang="en-GB" sz="2800" dirty="0">
              <a:latin typeface="Agenda" panose="02000603040000020004" pitchFamily="2" charset="0"/>
            </a:endParaRPr>
          </a:p>
        </p:txBody>
      </p:sp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0AAE209A-DD12-4822-88C4-9C689332AFCB}"/>
              </a:ext>
            </a:extLst>
          </p:cNvPr>
          <p:cNvSpPr/>
          <p:nvPr/>
        </p:nvSpPr>
        <p:spPr>
          <a:xfrm>
            <a:off x="947853" y="1940311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F51655F5-AB65-4B87-A84C-451F703DA378}"/>
              </a:ext>
            </a:extLst>
          </p:cNvPr>
          <p:cNvSpPr/>
          <p:nvPr/>
        </p:nvSpPr>
        <p:spPr>
          <a:xfrm>
            <a:off x="6073331" y="1940311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Alternate Process 10">
            <a:extLst>
              <a:ext uri="{FF2B5EF4-FFF2-40B4-BE49-F238E27FC236}">
                <a16:creationId xmlns:a16="http://schemas.microsoft.com/office/drawing/2014/main" id="{183737A0-76CB-4D31-9F33-ED26364FBFFA}"/>
              </a:ext>
            </a:extLst>
          </p:cNvPr>
          <p:cNvSpPr/>
          <p:nvPr/>
        </p:nvSpPr>
        <p:spPr>
          <a:xfrm>
            <a:off x="947853" y="3943813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588FC342-9098-4C31-BB66-32730B834DEF}"/>
              </a:ext>
            </a:extLst>
          </p:cNvPr>
          <p:cNvSpPr/>
          <p:nvPr/>
        </p:nvSpPr>
        <p:spPr>
          <a:xfrm>
            <a:off x="6073331" y="3943813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DC06AF54-9E3F-450B-963C-B0246E74E831}"/>
              </a:ext>
            </a:extLst>
          </p:cNvPr>
          <p:cNvSpPr txBox="1">
            <a:spLocks/>
          </p:cNvSpPr>
          <p:nvPr/>
        </p:nvSpPr>
        <p:spPr>
          <a:xfrm>
            <a:off x="6318422" y="2250686"/>
            <a:ext cx="4159405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2800" dirty="0">
                <a:latin typeface="Agenda" panose="02000603040000020004" pitchFamily="2" charset="0"/>
              </a:rPr>
              <a:t>B. Pray five times a day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61F90C8-1B16-4340-8BF5-1807410725E7}"/>
              </a:ext>
            </a:extLst>
          </p:cNvPr>
          <p:cNvSpPr txBox="1">
            <a:spLocks/>
          </p:cNvSpPr>
          <p:nvPr/>
        </p:nvSpPr>
        <p:spPr>
          <a:xfrm>
            <a:off x="1211112" y="4122232"/>
            <a:ext cx="3632886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2600" dirty="0">
                <a:latin typeface="Agenda" panose="02000603040000020004" pitchFamily="2" charset="0"/>
              </a:rPr>
              <a:t>C. Give to charity and perform charitable acts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01BECAB-3C87-4B90-8891-E0916F455D4D}"/>
              </a:ext>
            </a:extLst>
          </p:cNvPr>
          <p:cNvSpPr txBox="1">
            <a:spLocks/>
          </p:cNvSpPr>
          <p:nvPr/>
        </p:nvSpPr>
        <p:spPr>
          <a:xfrm>
            <a:off x="6318422" y="3920564"/>
            <a:ext cx="3789405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2600" dirty="0">
                <a:latin typeface="Agenda" panose="02000603040000020004" pitchFamily="2" charset="0"/>
              </a:rPr>
              <a:t>D. Follow a vow of silence for at least one day</a:t>
            </a:r>
          </a:p>
        </p:txBody>
      </p:sp>
    </p:spTree>
    <p:extLst>
      <p:ext uri="{BB962C8B-B14F-4D97-AF65-F5344CB8AC3E}">
        <p14:creationId xmlns:p14="http://schemas.microsoft.com/office/powerpoint/2010/main" val="3637488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50A44-4B38-465B-B7DD-D499F22F1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6"/>
            <a:ext cx="10360153" cy="698746"/>
          </a:xfrm>
        </p:spPr>
        <p:txBody>
          <a:bodyPr>
            <a:normAutofit/>
          </a:bodyPr>
          <a:lstStyle/>
          <a:p>
            <a:pPr lvl="0" algn="l">
              <a:lnSpc>
                <a:spcPct val="125000"/>
              </a:lnSpc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b="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 8.  Eid-ul-Fitr is a celebration that marks what occasion?</a:t>
            </a:r>
            <a:endParaRPr lang="en-GB" b="0" dirty="0">
              <a:solidFill>
                <a:srgbClr val="000000"/>
              </a:solidFill>
              <a:effectLst/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C3360-8BE7-4478-93D2-D5F96B6CB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0324" y="1957980"/>
            <a:ext cx="4056934" cy="86979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dirty="0">
                <a:latin typeface="Agenda" panose="02000603040000020004" pitchFamily="2" charset="0"/>
              </a:rPr>
              <a:t>A.  A day of celebration marking the first day of the month following Ramadan</a:t>
            </a:r>
          </a:p>
        </p:txBody>
      </p:sp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0AAE209A-DD12-4822-88C4-9C689332AFCB}"/>
              </a:ext>
            </a:extLst>
          </p:cNvPr>
          <p:cNvSpPr/>
          <p:nvPr/>
        </p:nvSpPr>
        <p:spPr>
          <a:xfrm>
            <a:off x="947853" y="1940311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F51655F5-AB65-4B87-A84C-451F703DA378}"/>
              </a:ext>
            </a:extLst>
          </p:cNvPr>
          <p:cNvSpPr/>
          <p:nvPr/>
        </p:nvSpPr>
        <p:spPr>
          <a:xfrm>
            <a:off x="6073331" y="1940311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Alternate Process 10">
            <a:extLst>
              <a:ext uri="{FF2B5EF4-FFF2-40B4-BE49-F238E27FC236}">
                <a16:creationId xmlns:a16="http://schemas.microsoft.com/office/drawing/2014/main" id="{183737A0-76CB-4D31-9F33-ED26364FBFFA}"/>
              </a:ext>
            </a:extLst>
          </p:cNvPr>
          <p:cNvSpPr/>
          <p:nvPr/>
        </p:nvSpPr>
        <p:spPr>
          <a:xfrm>
            <a:off x="947853" y="3943812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588FC342-9098-4C31-BB66-32730B834DEF}"/>
              </a:ext>
            </a:extLst>
          </p:cNvPr>
          <p:cNvSpPr/>
          <p:nvPr/>
        </p:nvSpPr>
        <p:spPr>
          <a:xfrm>
            <a:off x="6073331" y="3943813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DC06AF54-9E3F-450B-963C-B0246E74E831}"/>
              </a:ext>
            </a:extLst>
          </p:cNvPr>
          <p:cNvSpPr txBox="1">
            <a:spLocks/>
          </p:cNvSpPr>
          <p:nvPr/>
        </p:nvSpPr>
        <p:spPr>
          <a:xfrm>
            <a:off x="6201017" y="2203308"/>
            <a:ext cx="4159405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dirty="0">
                <a:latin typeface="Agenda" panose="02000603040000020004" pitchFamily="2" charset="0"/>
              </a:rPr>
              <a:t>B. The beginning of Ramadan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61F90C8-1B16-4340-8BF5-1807410725E7}"/>
              </a:ext>
            </a:extLst>
          </p:cNvPr>
          <p:cNvSpPr txBox="1">
            <a:spLocks/>
          </p:cNvSpPr>
          <p:nvPr/>
        </p:nvSpPr>
        <p:spPr>
          <a:xfrm>
            <a:off x="1211112" y="3995850"/>
            <a:ext cx="3896146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dirty="0">
                <a:latin typeface="Agenda" panose="02000603040000020004" pitchFamily="2" charset="0"/>
              </a:rPr>
              <a:t>C. The Prophet Muhammad's arrival in Mecca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01BECAB-3C87-4B90-8891-E0916F455D4D}"/>
              </a:ext>
            </a:extLst>
          </p:cNvPr>
          <p:cNvSpPr txBox="1">
            <a:spLocks/>
          </p:cNvSpPr>
          <p:nvPr/>
        </p:nvSpPr>
        <p:spPr>
          <a:xfrm>
            <a:off x="6318422" y="4122232"/>
            <a:ext cx="4042000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dirty="0">
                <a:latin typeface="Agenda" panose="02000603040000020004" pitchFamily="2" charset="0"/>
              </a:rPr>
              <a:t>D. The building of the first </a:t>
            </a:r>
            <a:br>
              <a:rPr lang="en-GB" dirty="0">
                <a:latin typeface="Agenda" panose="02000603040000020004" pitchFamily="2" charset="0"/>
              </a:rPr>
            </a:br>
            <a:r>
              <a:rPr lang="en-GB" dirty="0">
                <a:latin typeface="Agenda" panose="02000603040000020004" pitchFamily="2" charset="0"/>
              </a:rPr>
              <a:t>Mosque</a:t>
            </a:r>
          </a:p>
        </p:txBody>
      </p:sp>
    </p:spTree>
    <p:extLst>
      <p:ext uri="{BB962C8B-B14F-4D97-AF65-F5344CB8AC3E}">
        <p14:creationId xmlns:p14="http://schemas.microsoft.com/office/powerpoint/2010/main" val="40963208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50A44-4B38-465B-B7DD-D499F22F1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6"/>
            <a:ext cx="10360153" cy="698746"/>
          </a:xfrm>
        </p:spPr>
        <p:txBody>
          <a:bodyPr>
            <a:normAutofit/>
          </a:bodyPr>
          <a:lstStyle/>
          <a:p>
            <a:pPr lvl="0" algn="l">
              <a:lnSpc>
                <a:spcPct val="125000"/>
              </a:lnSpc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b="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 8.  Eid-ul-Fitr is a celebration that marks what occasion?</a:t>
            </a:r>
            <a:endParaRPr lang="en-GB" b="0" dirty="0">
              <a:solidFill>
                <a:srgbClr val="000000"/>
              </a:solidFill>
              <a:effectLst/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C3360-8BE7-4478-93D2-D5F96B6CB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718" y="1990031"/>
            <a:ext cx="4056934" cy="86979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dirty="0">
                <a:latin typeface="Agenda" panose="02000603040000020004" pitchFamily="2" charset="0"/>
              </a:rPr>
              <a:t>A.  A day of celebration marking the first day of the month following Ramadan</a:t>
            </a:r>
          </a:p>
        </p:txBody>
      </p:sp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0AAE209A-DD12-4822-88C4-9C689332AFCB}"/>
              </a:ext>
            </a:extLst>
          </p:cNvPr>
          <p:cNvSpPr/>
          <p:nvPr/>
        </p:nvSpPr>
        <p:spPr>
          <a:xfrm>
            <a:off x="947853" y="1990031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F51655F5-AB65-4B87-A84C-451F703DA378}"/>
              </a:ext>
            </a:extLst>
          </p:cNvPr>
          <p:cNvSpPr/>
          <p:nvPr/>
        </p:nvSpPr>
        <p:spPr>
          <a:xfrm>
            <a:off x="6073331" y="1940311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Alternate Process 10">
            <a:extLst>
              <a:ext uri="{FF2B5EF4-FFF2-40B4-BE49-F238E27FC236}">
                <a16:creationId xmlns:a16="http://schemas.microsoft.com/office/drawing/2014/main" id="{183737A0-76CB-4D31-9F33-ED26364FBFFA}"/>
              </a:ext>
            </a:extLst>
          </p:cNvPr>
          <p:cNvSpPr/>
          <p:nvPr/>
        </p:nvSpPr>
        <p:spPr>
          <a:xfrm>
            <a:off x="947853" y="3943813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588FC342-9098-4C31-BB66-32730B834DEF}"/>
              </a:ext>
            </a:extLst>
          </p:cNvPr>
          <p:cNvSpPr/>
          <p:nvPr/>
        </p:nvSpPr>
        <p:spPr>
          <a:xfrm>
            <a:off x="6073331" y="3943813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DC06AF54-9E3F-450B-963C-B0246E74E831}"/>
              </a:ext>
            </a:extLst>
          </p:cNvPr>
          <p:cNvSpPr txBox="1">
            <a:spLocks/>
          </p:cNvSpPr>
          <p:nvPr/>
        </p:nvSpPr>
        <p:spPr>
          <a:xfrm>
            <a:off x="6153726" y="2203308"/>
            <a:ext cx="4324102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dirty="0">
                <a:latin typeface="Agenda" panose="02000603040000020004" pitchFamily="2" charset="0"/>
              </a:rPr>
              <a:t>B. The beginning of Ramadan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61F90C8-1B16-4340-8BF5-1807410725E7}"/>
              </a:ext>
            </a:extLst>
          </p:cNvPr>
          <p:cNvSpPr txBox="1">
            <a:spLocks/>
          </p:cNvSpPr>
          <p:nvPr/>
        </p:nvSpPr>
        <p:spPr>
          <a:xfrm>
            <a:off x="1211112" y="4122232"/>
            <a:ext cx="3896146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endParaRPr lang="en-GB" dirty="0">
              <a:latin typeface="Agenda" panose="02000603040000020004" pitchFamily="2" charset="0"/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01BECAB-3C87-4B90-8891-E0916F455D4D}"/>
              </a:ext>
            </a:extLst>
          </p:cNvPr>
          <p:cNvSpPr txBox="1">
            <a:spLocks/>
          </p:cNvSpPr>
          <p:nvPr/>
        </p:nvSpPr>
        <p:spPr>
          <a:xfrm>
            <a:off x="6318422" y="4122232"/>
            <a:ext cx="4042000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dirty="0">
                <a:latin typeface="Agenda" panose="02000603040000020004" pitchFamily="2" charset="0"/>
              </a:rPr>
              <a:t>D. The building of the first </a:t>
            </a:r>
            <a:br>
              <a:rPr lang="en-GB" dirty="0">
                <a:latin typeface="Agenda" panose="02000603040000020004" pitchFamily="2" charset="0"/>
              </a:rPr>
            </a:br>
            <a:r>
              <a:rPr lang="en-GB" dirty="0">
                <a:latin typeface="Agenda" panose="02000603040000020004" pitchFamily="2" charset="0"/>
              </a:rPr>
              <a:t>Mosque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1B9663A-0CE9-455C-B432-E7A03193AEDD}"/>
              </a:ext>
            </a:extLst>
          </p:cNvPr>
          <p:cNvSpPr txBox="1"/>
          <p:nvPr/>
        </p:nvSpPr>
        <p:spPr>
          <a:xfrm>
            <a:off x="1130718" y="4191809"/>
            <a:ext cx="3857106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300" b="1" dirty="0">
                <a:latin typeface="Agenda" panose="02000603040000020004" pitchFamily="2" charset="0"/>
              </a:rPr>
              <a:t>C. The Prophet Muhammad's arrival in Mecca</a:t>
            </a:r>
          </a:p>
        </p:txBody>
      </p:sp>
    </p:spTree>
    <p:extLst>
      <p:ext uri="{BB962C8B-B14F-4D97-AF65-F5344CB8AC3E}">
        <p14:creationId xmlns:p14="http://schemas.microsoft.com/office/powerpoint/2010/main" val="11470581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50A44-4B38-465B-B7DD-D499F22F1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6"/>
            <a:ext cx="10360153" cy="698746"/>
          </a:xfrm>
        </p:spPr>
        <p:txBody>
          <a:bodyPr>
            <a:normAutofit/>
          </a:bodyPr>
          <a:lstStyle/>
          <a:p>
            <a:pPr lvl="0" algn="l">
              <a:lnSpc>
                <a:spcPct val="125000"/>
              </a:lnSpc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b="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 9.  The </a:t>
            </a:r>
            <a:r>
              <a:rPr lang="en-GB" b="0" dirty="0" err="1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Suhar</a:t>
            </a:r>
            <a:r>
              <a:rPr lang="en-GB" b="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 is…</a:t>
            </a:r>
            <a:endParaRPr lang="en-GB" b="0" dirty="0">
              <a:solidFill>
                <a:srgbClr val="000000"/>
              </a:solidFill>
              <a:effectLst/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C3360-8BE7-4478-93D2-D5F96B6CB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0324" y="2044391"/>
            <a:ext cx="3855308" cy="869796"/>
          </a:xfrm>
        </p:spPr>
        <p:txBody>
          <a:bodyPr>
            <a:noAutofit/>
          </a:bodyPr>
          <a:lstStyle/>
          <a:p>
            <a:pPr lvl="0" algn="l">
              <a:lnSpc>
                <a:spcPct val="100000"/>
              </a:lnSpc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sz="2800" dirty="0">
                <a:solidFill>
                  <a:srgbClr val="000000"/>
                </a:solidFill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A. </a:t>
            </a:r>
            <a:r>
              <a:rPr lang="en-GB" sz="280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 A special prayer said before sundown</a:t>
            </a:r>
            <a:endParaRPr lang="en-GB" sz="2800" dirty="0">
              <a:solidFill>
                <a:srgbClr val="000000"/>
              </a:solidFill>
              <a:effectLst/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0AAE209A-DD12-4822-88C4-9C689332AFCB}"/>
              </a:ext>
            </a:extLst>
          </p:cNvPr>
          <p:cNvSpPr/>
          <p:nvPr/>
        </p:nvSpPr>
        <p:spPr>
          <a:xfrm>
            <a:off x="947853" y="1940311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F51655F5-AB65-4B87-A84C-451F703DA378}"/>
              </a:ext>
            </a:extLst>
          </p:cNvPr>
          <p:cNvSpPr/>
          <p:nvPr/>
        </p:nvSpPr>
        <p:spPr>
          <a:xfrm>
            <a:off x="6073331" y="1940311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Alternate Process 10">
            <a:extLst>
              <a:ext uri="{FF2B5EF4-FFF2-40B4-BE49-F238E27FC236}">
                <a16:creationId xmlns:a16="http://schemas.microsoft.com/office/drawing/2014/main" id="{183737A0-76CB-4D31-9F33-ED26364FBFFA}"/>
              </a:ext>
            </a:extLst>
          </p:cNvPr>
          <p:cNvSpPr/>
          <p:nvPr/>
        </p:nvSpPr>
        <p:spPr>
          <a:xfrm>
            <a:off x="947853" y="3943813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588FC342-9098-4C31-BB66-32730B834DEF}"/>
              </a:ext>
            </a:extLst>
          </p:cNvPr>
          <p:cNvSpPr/>
          <p:nvPr/>
        </p:nvSpPr>
        <p:spPr>
          <a:xfrm>
            <a:off x="6073331" y="3943813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DC06AF54-9E3F-450B-963C-B0246E74E831}"/>
              </a:ext>
            </a:extLst>
          </p:cNvPr>
          <p:cNvSpPr txBox="1">
            <a:spLocks/>
          </p:cNvSpPr>
          <p:nvPr/>
        </p:nvSpPr>
        <p:spPr>
          <a:xfrm>
            <a:off x="6318422" y="2081764"/>
            <a:ext cx="3801762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00000"/>
              </a:lnSpc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sz="260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B. A two day period after the end of Ramadan</a:t>
            </a:r>
            <a:endParaRPr lang="en-GB" sz="2600" dirty="0">
              <a:solidFill>
                <a:srgbClr val="000000"/>
              </a:solidFill>
              <a:effectLst/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61F90C8-1B16-4340-8BF5-1807410725E7}"/>
              </a:ext>
            </a:extLst>
          </p:cNvPr>
          <p:cNvSpPr txBox="1">
            <a:spLocks/>
          </p:cNvSpPr>
          <p:nvPr/>
        </p:nvSpPr>
        <p:spPr>
          <a:xfrm>
            <a:off x="1211112" y="4099498"/>
            <a:ext cx="3793374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00000"/>
              </a:lnSpc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sz="280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C. The name for a visit to any Mosque</a:t>
            </a:r>
            <a:endParaRPr lang="en-GB" sz="2800" dirty="0">
              <a:solidFill>
                <a:srgbClr val="000000"/>
              </a:solidFill>
              <a:effectLst/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01BECAB-3C87-4B90-8891-E0916F455D4D}"/>
              </a:ext>
            </a:extLst>
          </p:cNvPr>
          <p:cNvSpPr txBox="1">
            <a:spLocks/>
          </p:cNvSpPr>
          <p:nvPr/>
        </p:nvSpPr>
        <p:spPr>
          <a:xfrm>
            <a:off x="6318422" y="4099498"/>
            <a:ext cx="4042000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00000"/>
              </a:lnSpc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sz="280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D. The meal eaten before sunrise during Ramadan</a:t>
            </a:r>
            <a:endParaRPr lang="en-GB" sz="2800" dirty="0">
              <a:solidFill>
                <a:srgbClr val="000000"/>
              </a:solidFill>
              <a:effectLst/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8801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50A44-4B38-465B-B7DD-D499F22F1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6"/>
            <a:ext cx="10360153" cy="698746"/>
          </a:xfrm>
        </p:spPr>
        <p:txBody>
          <a:bodyPr>
            <a:normAutofit/>
          </a:bodyPr>
          <a:lstStyle/>
          <a:p>
            <a:pPr lvl="0" algn="l">
              <a:lnSpc>
                <a:spcPct val="125000"/>
              </a:lnSpc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b="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 9.  The </a:t>
            </a:r>
            <a:r>
              <a:rPr lang="en-GB" b="0" dirty="0" err="1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Suhar</a:t>
            </a:r>
            <a:r>
              <a:rPr lang="en-GB" b="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 is…</a:t>
            </a:r>
            <a:endParaRPr lang="en-GB" b="0" dirty="0">
              <a:solidFill>
                <a:srgbClr val="000000"/>
              </a:solidFill>
              <a:effectLst/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C3360-8BE7-4478-93D2-D5F96B6CB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0324" y="2044391"/>
            <a:ext cx="3855308" cy="869796"/>
          </a:xfrm>
        </p:spPr>
        <p:txBody>
          <a:bodyPr>
            <a:noAutofit/>
          </a:bodyPr>
          <a:lstStyle/>
          <a:p>
            <a:pPr lvl="0" algn="l">
              <a:lnSpc>
                <a:spcPct val="100000"/>
              </a:lnSpc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sz="280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A. A special prayer said before sundown</a:t>
            </a:r>
            <a:endParaRPr lang="en-GB" sz="2800" dirty="0">
              <a:solidFill>
                <a:srgbClr val="000000"/>
              </a:solidFill>
              <a:effectLst/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0AAE209A-DD12-4822-88C4-9C689332AFCB}"/>
              </a:ext>
            </a:extLst>
          </p:cNvPr>
          <p:cNvSpPr/>
          <p:nvPr/>
        </p:nvSpPr>
        <p:spPr>
          <a:xfrm>
            <a:off x="947853" y="1940311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F51655F5-AB65-4B87-A84C-451F703DA378}"/>
              </a:ext>
            </a:extLst>
          </p:cNvPr>
          <p:cNvSpPr/>
          <p:nvPr/>
        </p:nvSpPr>
        <p:spPr>
          <a:xfrm>
            <a:off x="6073331" y="1940311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Alternate Process 10">
            <a:extLst>
              <a:ext uri="{FF2B5EF4-FFF2-40B4-BE49-F238E27FC236}">
                <a16:creationId xmlns:a16="http://schemas.microsoft.com/office/drawing/2014/main" id="{183737A0-76CB-4D31-9F33-ED26364FBFFA}"/>
              </a:ext>
            </a:extLst>
          </p:cNvPr>
          <p:cNvSpPr/>
          <p:nvPr/>
        </p:nvSpPr>
        <p:spPr>
          <a:xfrm>
            <a:off x="947853" y="3943813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588FC342-9098-4C31-BB66-32730B834DEF}"/>
              </a:ext>
            </a:extLst>
          </p:cNvPr>
          <p:cNvSpPr/>
          <p:nvPr/>
        </p:nvSpPr>
        <p:spPr>
          <a:xfrm>
            <a:off x="6073331" y="3943813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DC06AF54-9E3F-450B-963C-B0246E74E831}"/>
              </a:ext>
            </a:extLst>
          </p:cNvPr>
          <p:cNvSpPr txBox="1">
            <a:spLocks/>
          </p:cNvSpPr>
          <p:nvPr/>
        </p:nvSpPr>
        <p:spPr>
          <a:xfrm>
            <a:off x="6318422" y="2081764"/>
            <a:ext cx="3801762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00000"/>
              </a:lnSpc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sz="260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B. A two day period after the end of Ramadan</a:t>
            </a:r>
            <a:endParaRPr lang="en-GB" sz="2600" dirty="0">
              <a:solidFill>
                <a:srgbClr val="000000"/>
              </a:solidFill>
              <a:effectLst/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61F90C8-1B16-4340-8BF5-1807410725E7}"/>
              </a:ext>
            </a:extLst>
          </p:cNvPr>
          <p:cNvSpPr txBox="1">
            <a:spLocks/>
          </p:cNvSpPr>
          <p:nvPr/>
        </p:nvSpPr>
        <p:spPr>
          <a:xfrm>
            <a:off x="1211112" y="4099498"/>
            <a:ext cx="3694520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00000"/>
              </a:lnSpc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sz="280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C. The name for a visit to any Mosque</a:t>
            </a:r>
            <a:endParaRPr lang="en-GB" sz="2800" dirty="0">
              <a:solidFill>
                <a:srgbClr val="000000"/>
              </a:solidFill>
              <a:effectLst/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01BECAB-3C87-4B90-8891-E0916F455D4D}"/>
              </a:ext>
            </a:extLst>
          </p:cNvPr>
          <p:cNvSpPr txBox="1">
            <a:spLocks/>
          </p:cNvSpPr>
          <p:nvPr/>
        </p:nvSpPr>
        <p:spPr>
          <a:xfrm>
            <a:off x="6318422" y="4099498"/>
            <a:ext cx="4042000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00000"/>
              </a:lnSpc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sz="280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D. The meal eaten before sunrise during Ramadan</a:t>
            </a:r>
            <a:endParaRPr lang="en-GB" sz="2800" dirty="0">
              <a:solidFill>
                <a:srgbClr val="000000"/>
              </a:solidFill>
              <a:effectLst/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201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50A44-4B38-465B-B7DD-D499F22F1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 algn="l">
              <a:lnSpc>
                <a:spcPct val="125000"/>
              </a:lnSpc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457200" algn="l"/>
              </a:tabLst>
            </a:pPr>
            <a:r>
              <a:rPr lang="en-GB" b="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When do Muslims fast during Ramadan?</a:t>
            </a:r>
            <a:endParaRPr lang="en-GB" b="0" dirty="0">
              <a:solidFill>
                <a:srgbClr val="000000"/>
              </a:solidFill>
              <a:effectLst/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C3360-8BE7-4478-93D2-D5F96B6CB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2746" y="2118730"/>
            <a:ext cx="3632886" cy="869796"/>
          </a:xfrm>
        </p:spPr>
        <p:txBody>
          <a:bodyPr>
            <a:noAutofit/>
          </a:bodyPr>
          <a:lstStyle/>
          <a:p>
            <a:r>
              <a:rPr lang="en-GB" sz="2800" dirty="0">
                <a:latin typeface="Agenda" panose="02000603040000020004" pitchFamily="2" charset="0"/>
              </a:rPr>
              <a:t>A. </a:t>
            </a:r>
            <a:r>
              <a:rPr lang="en-GB" sz="280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From dawn to sunset</a:t>
            </a:r>
            <a:endParaRPr lang="en-GB" sz="2800" dirty="0">
              <a:solidFill>
                <a:srgbClr val="000000"/>
              </a:solidFill>
              <a:effectLst/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GB" sz="2800" dirty="0">
              <a:latin typeface="Agenda" panose="02000603040000020004" pitchFamily="2" charset="0"/>
            </a:endParaRPr>
          </a:p>
        </p:txBody>
      </p:sp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0AAE209A-DD12-4822-88C4-9C689332AFCB}"/>
              </a:ext>
            </a:extLst>
          </p:cNvPr>
          <p:cNvSpPr/>
          <p:nvPr/>
        </p:nvSpPr>
        <p:spPr>
          <a:xfrm>
            <a:off x="947853" y="1940311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F51655F5-AB65-4B87-A84C-451F703DA378}"/>
              </a:ext>
            </a:extLst>
          </p:cNvPr>
          <p:cNvSpPr/>
          <p:nvPr/>
        </p:nvSpPr>
        <p:spPr>
          <a:xfrm>
            <a:off x="6073331" y="1940311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Alternate Process 10">
            <a:extLst>
              <a:ext uri="{FF2B5EF4-FFF2-40B4-BE49-F238E27FC236}">
                <a16:creationId xmlns:a16="http://schemas.microsoft.com/office/drawing/2014/main" id="{183737A0-76CB-4D31-9F33-ED26364FBFFA}"/>
              </a:ext>
            </a:extLst>
          </p:cNvPr>
          <p:cNvSpPr/>
          <p:nvPr/>
        </p:nvSpPr>
        <p:spPr>
          <a:xfrm>
            <a:off x="947853" y="3943813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588FC342-9098-4C31-BB66-32730B834DEF}"/>
              </a:ext>
            </a:extLst>
          </p:cNvPr>
          <p:cNvSpPr/>
          <p:nvPr/>
        </p:nvSpPr>
        <p:spPr>
          <a:xfrm>
            <a:off x="6073331" y="3943813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DC06AF54-9E3F-450B-963C-B0246E74E831}"/>
              </a:ext>
            </a:extLst>
          </p:cNvPr>
          <p:cNvSpPr txBox="1">
            <a:spLocks/>
          </p:cNvSpPr>
          <p:nvPr/>
        </p:nvSpPr>
        <p:spPr>
          <a:xfrm>
            <a:off x="6395293" y="2118730"/>
            <a:ext cx="3632886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latin typeface="Agenda" panose="02000603040000020004" pitchFamily="2" charset="0"/>
              </a:rPr>
              <a:t>B. From sunset to dawn </a:t>
            </a:r>
            <a:endParaRPr lang="en-GB" sz="2800" dirty="0">
              <a:solidFill>
                <a:srgbClr val="000000"/>
              </a:solidFill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GB" sz="2800" dirty="0">
              <a:latin typeface="Agenda" panose="02000603040000020004" pitchFamily="2" charset="0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61F90C8-1B16-4340-8BF5-1807410725E7}"/>
              </a:ext>
            </a:extLst>
          </p:cNvPr>
          <p:cNvSpPr txBox="1">
            <a:spLocks/>
          </p:cNvSpPr>
          <p:nvPr/>
        </p:nvSpPr>
        <p:spPr>
          <a:xfrm>
            <a:off x="1272746" y="4300652"/>
            <a:ext cx="3632886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latin typeface="Agenda" panose="02000603040000020004" pitchFamily="2" charset="0"/>
              </a:rPr>
              <a:t>C. From 6am to 7pm</a:t>
            </a:r>
            <a:endParaRPr lang="en-GB" sz="2800" dirty="0">
              <a:solidFill>
                <a:srgbClr val="000000"/>
              </a:solidFill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GB" sz="2800" dirty="0">
              <a:latin typeface="Agenda" panose="02000603040000020004" pitchFamily="2" charset="0"/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01BECAB-3C87-4B90-8891-E0916F455D4D}"/>
              </a:ext>
            </a:extLst>
          </p:cNvPr>
          <p:cNvSpPr txBox="1">
            <a:spLocks/>
          </p:cNvSpPr>
          <p:nvPr/>
        </p:nvSpPr>
        <p:spPr>
          <a:xfrm>
            <a:off x="6190736" y="4122232"/>
            <a:ext cx="4042000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latin typeface="Agenda" panose="02000603040000020004" pitchFamily="2" charset="0"/>
              </a:rPr>
              <a:t>D. From morning to afternoon </a:t>
            </a:r>
            <a:endParaRPr lang="en-GB" sz="2800" dirty="0">
              <a:solidFill>
                <a:srgbClr val="000000"/>
              </a:solidFill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GB" sz="2800" dirty="0">
              <a:latin typeface="Agenda" panose="02000603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4299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50A44-4B38-465B-B7DD-D499F22F1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6"/>
            <a:ext cx="10360153" cy="698746"/>
          </a:xfrm>
        </p:spPr>
        <p:txBody>
          <a:bodyPr>
            <a:normAutofit fontScale="90000"/>
          </a:bodyPr>
          <a:lstStyle/>
          <a:p>
            <a:pPr lvl="0" algn="l">
              <a:lnSpc>
                <a:spcPct val="125000"/>
              </a:lnSpc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b="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10.   The </a:t>
            </a:r>
            <a:r>
              <a:rPr lang="en-GB" b="0" dirty="0" err="1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Laylat</a:t>
            </a:r>
            <a:r>
              <a:rPr lang="en-GB" b="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 Al </a:t>
            </a:r>
            <a:r>
              <a:rPr lang="en-GB" b="0" dirty="0" err="1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Qadr</a:t>
            </a:r>
            <a:r>
              <a:rPr lang="en-GB" b="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, or the Night of Power, is commemorated as:</a:t>
            </a:r>
            <a:endParaRPr lang="en-GB" b="0" dirty="0">
              <a:solidFill>
                <a:srgbClr val="000000"/>
              </a:solidFill>
              <a:effectLst/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C3360-8BE7-4478-93D2-D5F96B6CB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9901" y="2238862"/>
            <a:ext cx="3855308" cy="869796"/>
          </a:xfrm>
        </p:spPr>
        <p:txBody>
          <a:bodyPr>
            <a:noAutofit/>
          </a:bodyPr>
          <a:lstStyle/>
          <a:p>
            <a:pPr marL="342900" lvl="0" indent="-342900" algn="l">
              <a:lnSpc>
                <a:spcPct val="100000"/>
              </a:lnSpc>
              <a:spcAft>
                <a:spcPts val="600"/>
              </a:spcAft>
              <a:buFont typeface="+mj-lt"/>
              <a:buAutoNum type="alphaUcPeriod"/>
              <a:tabLst>
                <a:tab pos="228600" algn="l"/>
                <a:tab pos="457200" algn="l"/>
              </a:tabLst>
            </a:pPr>
            <a:r>
              <a:rPr lang="en-GB" sz="280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The Islamic New Year</a:t>
            </a:r>
            <a:endParaRPr lang="en-GB" sz="2800" dirty="0">
              <a:solidFill>
                <a:srgbClr val="000000"/>
              </a:solidFill>
              <a:effectLst/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0AAE209A-DD12-4822-88C4-9C689332AFCB}"/>
              </a:ext>
            </a:extLst>
          </p:cNvPr>
          <p:cNvSpPr/>
          <p:nvPr/>
        </p:nvSpPr>
        <p:spPr>
          <a:xfrm>
            <a:off x="947853" y="1940311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F51655F5-AB65-4B87-A84C-451F703DA378}"/>
              </a:ext>
            </a:extLst>
          </p:cNvPr>
          <p:cNvSpPr/>
          <p:nvPr/>
        </p:nvSpPr>
        <p:spPr>
          <a:xfrm>
            <a:off x="6073331" y="1940311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Alternate Process 10">
            <a:extLst>
              <a:ext uri="{FF2B5EF4-FFF2-40B4-BE49-F238E27FC236}">
                <a16:creationId xmlns:a16="http://schemas.microsoft.com/office/drawing/2014/main" id="{183737A0-76CB-4D31-9F33-ED26364FBFFA}"/>
              </a:ext>
            </a:extLst>
          </p:cNvPr>
          <p:cNvSpPr/>
          <p:nvPr/>
        </p:nvSpPr>
        <p:spPr>
          <a:xfrm>
            <a:off x="947853" y="3943813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588FC342-9098-4C31-BB66-32730B834DEF}"/>
              </a:ext>
            </a:extLst>
          </p:cNvPr>
          <p:cNvSpPr/>
          <p:nvPr/>
        </p:nvSpPr>
        <p:spPr>
          <a:xfrm>
            <a:off x="6073331" y="3943813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DC06AF54-9E3F-450B-963C-B0246E74E831}"/>
              </a:ext>
            </a:extLst>
          </p:cNvPr>
          <p:cNvSpPr txBox="1">
            <a:spLocks/>
          </p:cNvSpPr>
          <p:nvPr/>
        </p:nvSpPr>
        <p:spPr>
          <a:xfrm>
            <a:off x="6318422" y="2007692"/>
            <a:ext cx="4042000" cy="1085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00000"/>
              </a:lnSpc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B. The Prophet </a:t>
            </a:r>
            <a:br>
              <a:rPr lang="en-GB" dirty="0">
                <a:solidFill>
                  <a:srgbClr val="000000"/>
                </a:solidFill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Muhammad's journey to Medina</a:t>
            </a:r>
            <a:endParaRPr lang="en-GB" dirty="0">
              <a:solidFill>
                <a:srgbClr val="000000"/>
              </a:solidFill>
              <a:effectLst/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61F90C8-1B16-4340-8BF5-1807410725E7}"/>
              </a:ext>
            </a:extLst>
          </p:cNvPr>
          <p:cNvSpPr txBox="1">
            <a:spLocks/>
          </p:cNvSpPr>
          <p:nvPr/>
        </p:nvSpPr>
        <p:spPr>
          <a:xfrm>
            <a:off x="1124612" y="4012999"/>
            <a:ext cx="4019717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00000"/>
              </a:lnSpc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C. The night the Prophet Muhammad received the first revelation of the </a:t>
            </a:r>
            <a:r>
              <a:rPr lang="en-GB" dirty="0" err="1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Qu’ran</a:t>
            </a:r>
            <a:endParaRPr lang="en-GB" dirty="0">
              <a:solidFill>
                <a:srgbClr val="000000"/>
              </a:solidFill>
              <a:effectLst/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01BECAB-3C87-4B90-8891-E0916F455D4D}"/>
              </a:ext>
            </a:extLst>
          </p:cNvPr>
          <p:cNvSpPr txBox="1">
            <a:spLocks/>
          </p:cNvSpPr>
          <p:nvPr/>
        </p:nvSpPr>
        <p:spPr>
          <a:xfrm>
            <a:off x="6318422" y="4099498"/>
            <a:ext cx="3914314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00000"/>
              </a:lnSpc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sz="280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D. The first night of Ramadan</a:t>
            </a:r>
            <a:endParaRPr lang="en-GB" sz="2800" dirty="0">
              <a:solidFill>
                <a:srgbClr val="000000"/>
              </a:solidFill>
              <a:effectLst/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301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50A44-4B38-465B-B7DD-D499F22F1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6"/>
            <a:ext cx="10360153" cy="698746"/>
          </a:xfrm>
        </p:spPr>
        <p:txBody>
          <a:bodyPr>
            <a:normAutofit fontScale="90000"/>
          </a:bodyPr>
          <a:lstStyle/>
          <a:p>
            <a:pPr lvl="0" algn="l">
              <a:lnSpc>
                <a:spcPct val="125000"/>
              </a:lnSpc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b="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10.   The </a:t>
            </a:r>
            <a:r>
              <a:rPr lang="en-GB" b="0" dirty="0" err="1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Laylat</a:t>
            </a:r>
            <a:r>
              <a:rPr lang="en-GB" b="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 Al </a:t>
            </a:r>
            <a:r>
              <a:rPr lang="en-GB" b="0" dirty="0" err="1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Qadr</a:t>
            </a:r>
            <a:r>
              <a:rPr lang="en-GB" b="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, or the Night of Power, is commemorated as:</a:t>
            </a:r>
            <a:endParaRPr lang="en-GB" b="0" dirty="0">
              <a:solidFill>
                <a:srgbClr val="000000"/>
              </a:solidFill>
              <a:effectLst/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C3360-8BE7-4478-93D2-D5F96B6CB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9901" y="2238862"/>
            <a:ext cx="3855308" cy="869796"/>
          </a:xfrm>
        </p:spPr>
        <p:txBody>
          <a:bodyPr>
            <a:noAutofit/>
          </a:bodyPr>
          <a:lstStyle/>
          <a:p>
            <a:pPr marL="342900" lvl="0" indent="-342900" algn="l">
              <a:lnSpc>
                <a:spcPct val="100000"/>
              </a:lnSpc>
              <a:spcAft>
                <a:spcPts val="600"/>
              </a:spcAft>
              <a:buFont typeface="+mj-lt"/>
              <a:buAutoNum type="alphaUcPeriod"/>
              <a:tabLst>
                <a:tab pos="228600" algn="l"/>
                <a:tab pos="457200" algn="l"/>
              </a:tabLst>
            </a:pPr>
            <a:r>
              <a:rPr lang="en-GB" sz="280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The Islamic New Year</a:t>
            </a:r>
            <a:endParaRPr lang="en-GB" sz="2800" dirty="0">
              <a:solidFill>
                <a:srgbClr val="000000"/>
              </a:solidFill>
              <a:effectLst/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0AAE209A-DD12-4822-88C4-9C689332AFCB}"/>
              </a:ext>
            </a:extLst>
          </p:cNvPr>
          <p:cNvSpPr/>
          <p:nvPr/>
        </p:nvSpPr>
        <p:spPr>
          <a:xfrm>
            <a:off x="947853" y="1940311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F51655F5-AB65-4B87-A84C-451F703DA378}"/>
              </a:ext>
            </a:extLst>
          </p:cNvPr>
          <p:cNvSpPr/>
          <p:nvPr/>
        </p:nvSpPr>
        <p:spPr>
          <a:xfrm>
            <a:off x="6073331" y="1940311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Alternate Process 10">
            <a:extLst>
              <a:ext uri="{FF2B5EF4-FFF2-40B4-BE49-F238E27FC236}">
                <a16:creationId xmlns:a16="http://schemas.microsoft.com/office/drawing/2014/main" id="{183737A0-76CB-4D31-9F33-ED26364FBFFA}"/>
              </a:ext>
            </a:extLst>
          </p:cNvPr>
          <p:cNvSpPr/>
          <p:nvPr/>
        </p:nvSpPr>
        <p:spPr>
          <a:xfrm>
            <a:off x="947853" y="3943813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588FC342-9098-4C31-BB66-32730B834DEF}"/>
              </a:ext>
            </a:extLst>
          </p:cNvPr>
          <p:cNvSpPr/>
          <p:nvPr/>
        </p:nvSpPr>
        <p:spPr>
          <a:xfrm>
            <a:off x="6073331" y="3943813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DC06AF54-9E3F-450B-963C-B0246E74E831}"/>
              </a:ext>
            </a:extLst>
          </p:cNvPr>
          <p:cNvSpPr txBox="1">
            <a:spLocks/>
          </p:cNvSpPr>
          <p:nvPr/>
        </p:nvSpPr>
        <p:spPr>
          <a:xfrm>
            <a:off x="6254579" y="1962829"/>
            <a:ext cx="4042000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00000"/>
              </a:lnSpc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B. The Prophet </a:t>
            </a:r>
            <a:br>
              <a:rPr lang="en-GB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Muhammad's journey to Medina</a:t>
            </a:r>
            <a:endParaRPr lang="en-GB" dirty="0">
              <a:solidFill>
                <a:srgbClr val="000000"/>
              </a:solidFill>
              <a:effectLst/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61F90C8-1B16-4340-8BF5-1807410725E7}"/>
              </a:ext>
            </a:extLst>
          </p:cNvPr>
          <p:cNvSpPr txBox="1">
            <a:spLocks/>
          </p:cNvSpPr>
          <p:nvPr/>
        </p:nvSpPr>
        <p:spPr>
          <a:xfrm>
            <a:off x="1124612" y="4012999"/>
            <a:ext cx="4019717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00000"/>
              </a:lnSpc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C. The night the Prophet Muhammad received the first revelation of the </a:t>
            </a:r>
            <a:r>
              <a:rPr lang="en-GB" dirty="0" err="1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Qu’ran</a:t>
            </a:r>
            <a:endParaRPr lang="en-GB" dirty="0">
              <a:solidFill>
                <a:srgbClr val="000000"/>
              </a:solidFill>
              <a:effectLst/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01BECAB-3C87-4B90-8891-E0916F455D4D}"/>
              </a:ext>
            </a:extLst>
          </p:cNvPr>
          <p:cNvSpPr txBox="1">
            <a:spLocks/>
          </p:cNvSpPr>
          <p:nvPr/>
        </p:nvSpPr>
        <p:spPr>
          <a:xfrm>
            <a:off x="6318422" y="4099498"/>
            <a:ext cx="3914314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00000"/>
              </a:lnSpc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sz="280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D. The first night of Ramadan</a:t>
            </a:r>
            <a:endParaRPr lang="en-GB" sz="2800" dirty="0">
              <a:solidFill>
                <a:srgbClr val="000000"/>
              </a:solidFill>
              <a:effectLst/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4417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50A44-4B38-465B-B7DD-D499F22F1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6"/>
            <a:ext cx="10360153" cy="698746"/>
          </a:xfrm>
        </p:spPr>
        <p:txBody>
          <a:bodyPr>
            <a:normAutofit/>
          </a:bodyPr>
          <a:lstStyle/>
          <a:p>
            <a:pPr lvl="0" algn="l">
              <a:lnSpc>
                <a:spcPct val="125000"/>
              </a:lnSpc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b="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11.  Why does the date of Ramadan vary?</a:t>
            </a:r>
            <a:endParaRPr lang="en-GB" b="0" dirty="0">
              <a:solidFill>
                <a:srgbClr val="000000"/>
              </a:solidFill>
              <a:effectLst/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C3360-8BE7-4478-93D2-D5F96B6CB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0324" y="2044391"/>
            <a:ext cx="3855308" cy="869796"/>
          </a:xfrm>
        </p:spPr>
        <p:txBody>
          <a:bodyPr>
            <a:noAutofit/>
          </a:bodyPr>
          <a:lstStyle/>
          <a:p>
            <a:pPr marL="342900" lvl="0" indent="-342900" algn="l">
              <a:lnSpc>
                <a:spcPct val="100000"/>
              </a:lnSpc>
              <a:spcAft>
                <a:spcPts val="600"/>
              </a:spcAft>
              <a:buFont typeface="+mj-lt"/>
              <a:buAutoNum type="alphaUcPeriod"/>
              <a:tabLst>
                <a:tab pos="228600" algn="l"/>
                <a:tab pos="457200" algn="l"/>
              </a:tabLst>
            </a:pPr>
            <a:r>
              <a:rPr lang="en-GB" sz="280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Ramadan follows the lunar calendar</a:t>
            </a:r>
            <a:endParaRPr lang="en-GB" sz="2800" dirty="0">
              <a:solidFill>
                <a:srgbClr val="000000"/>
              </a:solidFill>
              <a:effectLst/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0AAE209A-DD12-4822-88C4-9C689332AFCB}"/>
              </a:ext>
            </a:extLst>
          </p:cNvPr>
          <p:cNvSpPr/>
          <p:nvPr/>
        </p:nvSpPr>
        <p:spPr>
          <a:xfrm>
            <a:off x="947853" y="1940311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F51655F5-AB65-4B87-A84C-451F703DA378}"/>
              </a:ext>
            </a:extLst>
          </p:cNvPr>
          <p:cNvSpPr/>
          <p:nvPr/>
        </p:nvSpPr>
        <p:spPr>
          <a:xfrm>
            <a:off x="6073331" y="1940311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Alternate Process 10">
            <a:extLst>
              <a:ext uri="{FF2B5EF4-FFF2-40B4-BE49-F238E27FC236}">
                <a16:creationId xmlns:a16="http://schemas.microsoft.com/office/drawing/2014/main" id="{183737A0-76CB-4D31-9F33-ED26364FBFFA}"/>
              </a:ext>
            </a:extLst>
          </p:cNvPr>
          <p:cNvSpPr/>
          <p:nvPr/>
        </p:nvSpPr>
        <p:spPr>
          <a:xfrm>
            <a:off x="947853" y="3943813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588FC342-9098-4C31-BB66-32730B834DEF}"/>
              </a:ext>
            </a:extLst>
          </p:cNvPr>
          <p:cNvSpPr/>
          <p:nvPr/>
        </p:nvSpPr>
        <p:spPr>
          <a:xfrm>
            <a:off x="6073331" y="3943813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DC06AF54-9E3F-450B-963C-B0246E74E831}"/>
              </a:ext>
            </a:extLst>
          </p:cNvPr>
          <p:cNvSpPr txBox="1">
            <a:spLocks/>
          </p:cNvSpPr>
          <p:nvPr/>
        </p:nvSpPr>
        <p:spPr>
          <a:xfrm>
            <a:off x="6438541" y="2199784"/>
            <a:ext cx="3801762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00000"/>
              </a:lnSpc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sz="280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B. The length of the days</a:t>
            </a:r>
            <a:endParaRPr lang="en-GB" sz="2800" dirty="0">
              <a:solidFill>
                <a:srgbClr val="000000"/>
              </a:solidFill>
              <a:effectLst/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61F90C8-1B16-4340-8BF5-1807410725E7}"/>
              </a:ext>
            </a:extLst>
          </p:cNvPr>
          <p:cNvSpPr txBox="1">
            <a:spLocks/>
          </p:cNvSpPr>
          <p:nvPr/>
        </p:nvSpPr>
        <p:spPr>
          <a:xfrm>
            <a:off x="1130868" y="4300652"/>
            <a:ext cx="3793374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00000"/>
              </a:lnSpc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sz="280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C. The season</a:t>
            </a:r>
            <a:endParaRPr lang="en-GB" sz="2800" dirty="0">
              <a:solidFill>
                <a:srgbClr val="000000"/>
              </a:solidFill>
              <a:effectLst/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01BECAB-3C87-4B90-8891-E0916F455D4D}"/>
              </a:ext>
            </a:extLst>
          </p:cNvPr>
          <p:cNvSpPr txBox="1">
            <a:spLocks/>
          </p:cNvSpPr>
          <p:nvPr/>
        </p:nvSpPr>
        <p:spPr>
          <a:xfrm>
            <a:off x="6318422" y="4099498"/>
            <a:ext cx="4042000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00000"/>
              </a:lnSpc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sz="280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D. To tie in with other religious events</a:t>
            </a:r>
            <a:endParaRPr lang="en-GB" sz="2800" dirty="0">
              <a:solidFill>
                <a:srgbClr val="000000"/>
              </a:solidFill>
              <a:effectLst/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4505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50A44-4B38-465B-B7DD-D499F22F1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6"/>
            <a:ext cx="10360153" cy="698746"/>
          </a:xfrm>
        </p:spPr>
        <p:txBody>
          <a:bodyPr>
            <a:normAutofit/>
          </a:bodyPr>
          <a:lstStyle/>
          <a:p>
            <a:pPr lvl="0" algn="l">
              <a:lnSpc>
                <a:spcPct val="125000"/>
              </a:lnSpc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b="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11.  Why does the date of Ramadan vary?</a:t>
            </a:r>
            <a:endParaRPr lang="en-GB" b="0" dirty="0">
              <a:solidFill>
                <a:srgbClr val="000000"/>
              </a:solidFill>
              <a:effectLst/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C3360-8BE7-4478-93D2-D5F96B6CB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0324" y="2044391"/>
            <a:ext cx="3855308" cy="869796"/>
          </a:xfrm>
        </p:spPr>
        <p:txBody>
          <a:bodyPr>
            <a:noAutofit/>
          </a:bodyPr>
          <a:lstStyle/>
          <a:p>
            <a:pPr marL="342900" lvl="0" indent="-342900" algn="l">
              <a:lnSpc>
                <a:spcPct val="100000"/>
              </a:lnSpc>
              <a:spcAft>
                <a:spcPts val="600"/>
              </a:spcAft>
              <a:buFont typeface="+mj-lt"/>
              <a:buAutoNum type="alphaUcPeriod"/>
              <a:tabLst>
                <a:tab pos="228600" algn="l"/>
                <a:tab pos="457200" algn="l"/>
              </a:tabLst>
            </a:pPr>
            <a:r>
              <a:rPr lang="en-GB" sz="280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Ramadan follows the lunar calendar</a:t>
            </a:r>
            <a:endParaRPr lang="en-GB" sz="2800" dirty="0">
              <a:solidFill>
                <a:srgbClr val="000000"/>
              </a:solidFill>
              <a:effectLst/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0AAE209A-DD12-4822-88C4-9C689332AFCB}"/>
              </a:ext>
            </a:extLst>
          </p:cNvPr>
          <p:cNvSpPr/>
          <p:nvPr/>
        </p:nvSpPr>
        <p:spPr>
          <a:xfrm>
            <a:off x="947853" y="1940311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F51655F5-AB65-4B87-A84C-451F703DA378}"/>
              </a:ext>
            </a:extLst>
          </p:cNvPr>
          <p:cNvSpPr/>
          <p:nvPr/>
        </p:nvSpPr>
        <p:spPr>
          <a:xfrm>
            <a:off x="6073331" y="1940311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Alternate Process 10">
            <a:extLst>
              <a:ext uri="{FF2B5EF4-FFF2-40B4-BE49-F238E27FC236}">
                <a16:creationId xmlns:a16="http://schemas.microsoft.com/office/drawing/2014/main" id="{183737A0-76CB-4D31-9F33-ED26364FBFFA}"/>
              </a:ext>
            </a:extLst>
          </p:cNvPr>
          <p:cNvSpPr/>
          <p:nvPr/>
        </p:nvSpPr>
        <p:spPr>
          <a:xfrm>
            <a:off x="947853" y="3943813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588FC342-9098-4C31-BB66-32730B834DEF}"/>
              </a:ext>
            </a:extLst>
          </p:cNvPr>
          <p:cNvSpPr/>
          <p:nvPr/>
        </p:nvSpPr>
        <p:spPr>
          <a:xfrm>
            <a:off x="6073331" y="3943813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DC06AF54-9E3F-450B-963C-B0246E74E831}"/>
              </a:ext>
            </a:extLst>
          </p:cNvPr>
          <p:cNvSpPr txBox="1">
            <a:spLocks/>
          </p:cNvSpPr>
          <p:nvPr/>
        </p:nvSpPr>
        <p:spPr>
          <a:xfrm>
            <a:off x="6438541" y="2199784"/>
            <a:ext cx="3801762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00000"/>
              </a:lnSpc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sz="280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B. The length of the days</a:t>
            </a:r>
            <a:endParaRPr lang="en-GB" sz="2800" dirty="0">
              <a:solidFill>
                <a:srgbClr val="000000"/>
              </a:solidFill>
              <a:effectLst/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61F90C8-1B16-4340-8BF5-1807410725E7}"/>
              </a:ext>
            </a:extLst>
          </p:cNvPr>
          <p:cNvSpPr txBox="1">
            <a:spLocks/>
          </p:cNvSpPr>
          <p:nvPr/>
        </p:nvSpPr>
        <p:spPr>
          <a:xfrm>
            <a:off x="1130868" y="4300652"/>
            <a:ext cx="3793374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00000"/>
              </a:lnSpc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sz="280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C. The season</a:t>
            </a:r>
            <a:endParaRPr lang="en-GB" sz="2800" dirty="0">
              <a:solidFill>
                <a:srgbClr val="000000"/>
              </a:solidFill>
              <a:effectLst/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01BECAB-3C87-4B90-8891-E0916F455D4D}"/>
              </a:ext>
            </a:extLst>
          </p:cNvPr>
          <p:cNvSpPr txBox="1">
            <a:spLocks/>
          </p:cNvSpPr>
          <p:nvPr/>
        </p:nvSpPr>
        <p:spPr>
          <a:xfrm>
            <a:off x="6318422" y="4099498"/>
            <a:ext cx="4042000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00000"/>
              </a:lnSpc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sz="280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D. To tie in with other religious events</a:t>
            </a:r>
            <a:endParaRPr lang="en-GB" sz="2800" dirty="0">
              <a:solidFill>
                <a:srgbClr val="000000"/>
              </a:solidFill>
              <a:effectLst/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089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50A44-4B38-465B-B7DD-D499F22F1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 algn="l">
              <a:lnSpc>
                <a:spcPct val="125000"/>
              </a:lnSpc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457200" algn="l"/>
              </a:tabLst>
            </a:pPr>
            <a:r>
              <a:rPr lang="en-GB" b="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When do Muslims fast during Ramadan?</a:t>
            </a:r>
            <a:endParaRPr lang="en-GB" b="0" dirty="0">
              <a:solidFill>
                <a:srgbClr val="000000"/>
              </a:solidFill>
              <a:effectLst/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C3360-8BE7-4478-93D2-D5F96B6CB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2746" y="2118730"/>
            <a:ext cx="3632886" cy="869796"/>
          </a:xfrm>
        </p:spPr>
        <p:txBody>
          <a:bodyPr>
            <a:noAutofit/>
          </a:bodyPr>
          <a:lstStyle/>
          <a:p>
            <a:r>
              <a:rPr lang="en-GB" sz="2800" dirty="0">
                <a:latin typeface="Agenda" panose="02000603040000020004" pitchFamily="2" charset="0"/>
              </a:rPr>
              <a:t>A. </a:t>
            </a:r>
            <a:r>
              <a:rPr lang="en-GB" sz="280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From dawn to sunset</a:t>
            </a:r>
            <a:endParaRPr lang="en-GB" sz="2800" dirty="0">
              <a:solidFill>
                <a:srgbClr val="000000"/>
              </a:solidFill>
              <a:effectLst/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GB" sz="2800" dirty="0">
              <a:latin typeface="Agenda" panose="02000603040000020004" pitchFamily="2" charset="0"/>
            </a:endParaRPr>
          </a:p>
        </p:txBody>
      </p:sp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0AAE209A-DD12-4822-88C4-9C689332AFCB}"/>
              </a:ext>
            </a:extLst>
          </p:cNvPr>
          <p:cNvSpPr/>
          <p:nvPr/>
        </p:nvSpPr>
        <p:spPr>
          <a:xfrm>
            <a:off x="947853" y="1940311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F51655F5-AB65-4B87-A84C-451F703DA378}"/>
              </a:ext>
            </a:extLst>
          </p:cNvPr>
          <p:cNvSpPr/>
          <p:nvPr/>
        </p:nvSpPr>
        <p:spPr>
          <a:xfrm>
            <a:off x="6073331" y="1940311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Alternate Process 10">
            <a:extLst>
              <a:ext uri="{FF2B5EF4-FFF2-40B4-BE49-F238E27FC236}">
                <a16:creationId xmlns:a16="http://schemas.microsoft.com/office/drawing/2014/main" id="{183737A0-76CB-4D31-9F33-ED26364FBFFA}"/>
              </a:ext>
            </a:extLst>
          </p:cNvPr>
          <p:cNvSpPr/>
          <p:nvPr/>
        </p:nvSpPr>
        <p:spPr>
          <a:xfrm>
            <a:off x="947853" y="3943813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588FC342-9098-4C31-BB66-32730B834DEF}"/>
              </a:ext>
            </a:extLst>
          </p:cNvPr>
          <p:cNvSpPr/>
          <p:nvPr/>
        </p:nvSpPr>
        <p:spPr>
          <a:xfrm>
            <a:off x="6073331" y="3943813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DC06AF54-9E3F-450B-963C-B0246E74E831}"/>
              </a:ext>
            </a:extLst>
          </p:cNvPr>
          <p:cNvSpPr txBox="1">
            <a:spLocks/>
          </p:cNvSpPr>
          <p:nvPr/>
        </p:nvSpPr>
        <p:spPr>
          <a:xfrm>
            <a:off x="6395293" y="2118730"/>
            <a:ext cx="3632886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latin typeface="Agenda" panose="02000603040000020004" pitchFamily="2" charset="0"/>
              </a:rPr>
              <a:t>B. From sunset to dawn </a:t>
            </a:r>
            <a:endParaRPr lang="en-GB" sz="2800" dirty="0">
              <a:solidFill>
                <a:srgbClr val="000000"/>
              </a:solidFill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GB" sz="2800" dirty="0">
              <a:latin typeface="Agenda" panose="02000603040000020004" pitchFamily="2" charset="0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61F90C8-1B16-4340-8BF5-1807410725E7}"/>
              </a:ext>
            </a:extLst>
          </p:cNvPr>
          <p:cNvSpPr txBox="1">
            <a:spLocks/>
          </p:cNvSpPr>
          <p:nvPr/>
        </p:nvSpPr>
        <p:spPr>
          <a:xfrm>
            <a:off x="1272746" y="4300652"/>
            <a:ext cx="3632886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latin typeface="Agenda" panose="02000603040000020004" pitchFamily="2" charset="0"/>
              </a:rPr>
              <a:t>C. From 6am to 7pm</a:t>
            </a:r>
            <a:endParaRPr lang="en-GB" sz="2800" dirty="0">
              <a:solidFill>
                <a:srgbClr val="000000"/>
              </a:solidFill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GB" sz="2800" dirty="0">
              <a:latin typeface="Agenda" panose="02000603040000020004" pitchFamily="2" charset="0"/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01BECAB-3C87-4B90-8891-E0916F455D4D}"/>
              </a:ext>
            </a:extLst>
          </p:cNvPr>
          <p:cNvSpPr txBox="1">
            <a:spLocks/>
          </p:cNvSpPr>
          <p:nvPr/>
        </p:nvSpPr>
        <p:spPr>
          <a:xfrm>
            <a:off x="6190736" y="4122232"/>
            <a:ext cx="4042000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latin typeface="Agenda" panose="02000603040000020004" pitchFamily="2" charset="0"/>
              </a:rPr>
              <a:t>D. From morning to afternoon </a:t>
            </a:r>
            <a:endParaRPr lang="en-GB" sz="2800" dirty="0">
              <a:solidFill>
                <a:srgbClr val="000000"/>
              </a:solidFill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GB" sz="2800" dirty="0">
              <a:latin typeface="Agenda" panose="02000603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114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50A44-4B38-465B-B7DD-D499F22F1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>
              <a:lnSpc>
                <a:spcPct val="125000"/>
              </a:lnSpc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b="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2.   The holy month of Ramadan marks what occasion:</a:t>
            </a:r>
            <a:endParaRPr lang="en-GB" b="0" dirty="0">
              <a:solidFill>
                <a:srgbClr val="000000"/>
              </a:solidFill>
              <a:effectLst/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C3360-8BE7-4478-93D2-D5F96B6CB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1112" y="2118730"/>
            <a:ext cx="3632886" cy="86979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2800" dirty="0">
                <a:latin typeface="Agenda" panose="02000603040000020004" pitchFamily="2" charset="0"/>
              </a:rPr>
              <a:t>A. </a:t>
            </a:r>
            <a:r>
              <a:rPr lang="en-GB" sz="280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The birth of the Prophet Muhammad</a:t>
            </a:r>
            <a:endParaRPr lang="en-GB" sz="2800" dirty="0">
              <a:latin typeface="Agenda" panose="02000603040000020004" pitchFamily="2" charset="0"/>
            </a:endParaRPr>
          </a:p>
        </p:txBody>
      </p:sp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0AAE209A-DD12-4822-88C4-9C689332AFCB}"/>
              </a:ext>
            </a:extLst>
          </p:cNvPr>
          <p:cNvSpPr/>
          <p:nvPr/>
        </p:nvSpPr>
        <p:spPr>
          <a:xfrm>
            <a:off x="947853" y="1940311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F51655F5-AB65-4B87-A84C-451F703DA378}"/>
              </a:ext>
            </a:extLst>
          </p:cNvPr>
          <p:cNvSpPr/>
          <p:nvPr/>
        </p:nvSpPr>
        <p:spPr>
          <a:xfrm>
            <a:off x="6073331" y="1940311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Alternate Process 10">
            <a:extLst>
              <a:ext uri="{FF2B5EF4-FFF2-40B4-BE49-F238E27FC236}">
                <a16:creationId xmlns:a16="http://schemas.microsoft.com/office/drawing/2014/main" id="{183737A0-76CB-4D31-9F33-ED26364FBFFA}"/>
              </a:ext>
            </a:extLst>
          </p:cNvPr>
          <p:cNvSpPr/>
          <p:nvPr/>
        </p:nvSpPr>
        <p:spPr>
          <a:xfrm>
            <a:off x="947853" y="3943813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588FC342-9098-4C31-BB66-32730B834DEF}"/>
              </a:ext>
            </a:extLst>
          </p:cNvPr>
          <p:cNvSpPr/>
          <p:nvPr/>
        </p:nvSpPr>
        <p:spPr>
          <a:xfrm>
            <a:off x="6073331" y="3943813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DC06AF54-9E3F-450B-963C-B0246E74E831}"/>
              </a:ext>
            </a:extLst>
          </p:cNvPr>
          <p:cNvSpPr txBox="1">
            <a:spLocks/>
          </p:cNvSpPr>
          <p:nvPr/>
        </p:nvSpPr>
        <p:spPr>
          <a:xfrm>
            <a:off x="6190736" y="2024889"/>
            <a:ext cx="4159405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dirty="0">
                <a:latin typeface="Agenda" panose="02000603040000020004" pitchFamily="2" charset="0"/>
              </a:rPr>
              <a:t>B. The revelation of the </a:t>
            </a:r>
            <a:r>
              <a:rPr lang="en-GB" dirty="0" err="1">
                <a:latin typeface="Agenda" panose="02000603040000020004" pitchFamily="2" charset="0"/>
              </a:rPr>
              <a:t>Qu’ran</a:t>
            </a:r>
            <a:r>
              <a:rPr lang="en-GB" dirty="0">
                <a:latin typeface="Agenda" panose="02000603040000020004" pitchFamily="2" charset="0"/>
              </a:rPr>
              <a:t> to the Prophet Muhammad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61F90C8-1B16-4340-8BF5-1807410725E7}"/>
              </a:ext>
            </a:extLst>
          </p:cNvPr>
          <p:cNvSpPr txBox="1">
            <a:spLocks/>
          </p:cNvSpPr>
          <p:nvPr/>
        </p:nvSpPr>
        <p:spPr>
          <a:xfrm>
            <a:off x="1211112" y="4122232"/>
            <a:ext cx="3632886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dirty="0">
                <a:latin typeface="Agenda" panose="02000603040000020004" pitchFamily="2" charset="0"/>
              </a:rPr>
              <a:t>C. The Prophets ascension into heaven (Jannah)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01BECAB-3C87-4B90-8891-E0916F455D4D}"/>
              </a:ext>
            </a:extLst>
          </p:cNvPr>
          <p:cNvSpPr txBox="1">
            <a:spLocks/>
          </p:cNvSpPr>
          <p:nvPr/>
        </p:nvSpPr>
        <p:spPr>
          <a:xfrm>
            <a:off x="6190736" y="4122232"/>
            <a:ext cx="4042000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2800" dirty="0">
                <a:latin typeface="Agenda" panose="02000603040000020004" pitchFamily="2" charset="0"/>
              </a:rPr>
              <a:t>D. Muhammad's journey to Mecca</a:t>
            </a:r>
          </a:p>
        </p:txBody>
      </p:sp>
    </p:spTree>
    <p:extLst>
      <p:ext uri="{BB962C8B-B14F-4D97-AF65-F5344CB8AC3E}">
        <p14:creationId xmlns:p14="http://schemas.microsoft.com/office/powerpoint/2010/main" val="296449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50A44-4B38-465B-B7DD-D499F22F1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>
              <a:lnSpc>
                <a:spcPct val="125000"/>
              </a:lnSpc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b="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2.   The holy month of Ramadan marks what occasion:</a:t>
            </a:r>
            <a:endParaRPr lang="en-GB" b="0" dirty="0">
              <a:solidFill>
                <a:srgbClr val="000000"/>
              </a:solidFill>
              <a:effectLst/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C3360-8BE7-4478-93D2-D5F96B6CB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1112" y="2118730"/>
            <a:ext cx="3632886" cy="86979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2800" dirty="0">
                <a:latin typeface="Agenda" panose="02000603040000020004" pitchFamily="2" charset="0"/>
              </a:rPr>
              <a:t>A. </a:t>
            </a:r>
            <a:r>
              <a:rPr lang="en-GB" sz="280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The birth of the Prophet Muhammad</a:t>
            </a:r>
            <a:endParaRPr lang="en-GB" sz="2800" dirty="0">
              <a:latin typeface="Agenda" panose="02000603040000020004" pitchFamily="2" charset="0"/>
            </a:endParaRPr>
          </a:p>
        </p:txBody>
      </p:sp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0AAE209A-DD12-4822-88C4-9C689332AFCB}"/>
              </a:ext>
            </a:extLst>
          </p:cNvPr>
          <p:cNvSpPr/>
          <p:nvPr/>
        </p:nvSpPr>
        <p:spPr>
          <a:xfrm>
            <a:off x="947853" y="1940311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F51655F5-AB65-4B87-A84C-451F703DA378}"/>
              </a:ext>
            </a:extLst>
          </p:cNvPr>
          <p:cNvSpPr/>
          <p:nvPr/>
        </p:nvSpPr>
        <p:spPr>
          <a:xfrm>
            <a:off x="6073331" y="1940311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Alternate Process 10">
            <a:extLst>
              <a:ext uri="{FF2B5EF4-FFF2-40B4-BE49-F238E27FC236}">
                <a16:creationId xmlns:a16="http://schemas.microsoft.com/office/drawing/2014/main" id="{183737A0-76CB-4D31-9F33-ED26364FBFFA}"/>
              </a:ext>
            </a:extLst>
          </p:cNvPr>
          <p:cNvSpPr/>
          <p:nvPr/>
        </p:nvSpPr>
        <p:spPr>
          <a:xfrm>
            <a:off x="947853" y="3943813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588FC342-9098-4C31-BB66-32730B834DEF}"/>
              </a:ext>
            </a:extLst>
          </p:cNvPr>
          <p:cNvSpPr/>
          <p:nvPr/>
        </p:nvSpPr>
        <p:spPr>
          <a:xfrm>
            <a:off x="6073331" y="3943813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DC06AF54-9E3F-450B-963C-B0246E74E831}"/>
              </a:ext>
            </a:extLst>
          </p:cNvPr>
          <p:cNvSpPr txBox="1">
            <a:spLocks/>
          </p:cNvSpPr>
          <p:nvPr/>
        </p:nvSpPr>
        <p:spPr>
          <a:xfrm>
            <a:off x="6190736" y="1951462"/>
            <a:ext cx="4159405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dirty="0">
                <a:latin typeface="Agenda" panose="02000603040000020004" pitchFamily="2" charset="0"/>
              </a:rPr>
              <a:t>B. The revelation of the </a:t>
            </a:r>
            <a:r>
              <a:rPr lang="en-GB" dirty="0" err="1">
                <a:latin typeface="Agenda" panose="02000603040000020004" pitchFamily="2" charset="0"/>
              </a:rPr>
              <a:t>Qu’ran</a:t>
            </a:r>
            <a:r>
              <a:rPr lang="en-GB" dirty="0">
                <a:latin typeface="Agenda" panose="02000603040000020004" pitchFamily="2" charset="0"/>
              </a:rPr>
              <a:t> to the Prophet Muhammad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61F90C8-1B16-4340-8BF5-1807410725E7}"/>
              </a:ext>
            </a:extLst>
          </p:cNvPr>
          <p:cNvSpPr txBox="1">
            <a:spLocks/>
          </p:cNvSpPr>
          <p:nvPr/>
        </p:nvSpPr>
        <p:spPr>
          <a:xfrm>
            <a:off x="1211112" y="4122232"/>
            <a:ext cx="3632886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dirty="0">
                <a:latin typeface="Agenda" panose="02000603040000020004" pitchFamily="2" charset="0"/>
              </a:rPr>
              <a:t>C. The Prophets ascension into heaven (Jannah)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01BECAB-3C87-4B90-8891-E0916F455D4D}"/>
              </a:ext>
            </a:extLst>
          </p:cNvPr>
          <p:cNvSpPr txBox="1">
            <a:spLocks/>
          </p:cNvSpPr>
          <p:nvPr/>
        </p:nvSpPr>
        <p:spPr>
          <a:xfrm>
            <a:off x="6190736" y="4122232"/>
            <a:ext cx="4042000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2800" dirty="0">
                <a:latin typeface="Agenda" panose="02000603040000020004" pitchFamily="2" charset="0"/>
              </a:rPr>
              <a:t>D. </a:t>
            </a:r>
            <a:r>
              <a:rPr lang="en-GB" sz="2800">
                <a:latin typeface="Agenda" panose="02000603040000020004" pitchFamily="2" charset="0"/>
              </a:rPr>
              <a:t>Muhammad's </a:t>
            </a:r>
            <a:r>
              <a:rPr lang="en-GB" sz="2800" dirty="0">
                <a:latin typeface="Agenda" panose="02000603040000020004" pitchFamily="2" charset="0"/>
              </a:rPr>
              <a:t>journey to Mecca</a:t>
            </a:r>
          </a:p>
        </p:txBody>
      </p:sp>
    </p:spTree>
    <p:extLst>
      <p:ext uri="{BB962C8B-B14F-4D97-AF65-F5344CB8AC3E}">
        <p14:creationId xmlns:p14="http://schemas.microsoft.com/office/powerpoint/2010/main" val="1323799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50A44-4B38-465B-B7DD-D499F22F1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>
              <a:lnSpc>
                <a:spcPct val="125000"/>
              </a:lnSpc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b="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 3.   The spirit of Ramadan is primarily one of:</a:t>
            </a:r>
            <a:endParaRPr lang="en-GB" b="0" dirty="0">
              <a:solidFill>
                <a:srgbClr val="000000"/>
              </a:solidFill>
              <a:effectLst/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C3360-8BE7-4478-93D2-D5F96B6CB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1112" y="2251828"/>
            <a:ext cx="3632886" cy="86979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2800" dirty="0">
                <a:latin typeface="Agenda" panose="02000603040000020004" pitchFamily="2" charset="0"/>
              </a:rPr>
              <a:t>A. </a:t>
            </a:r>
            <a:r>
              <a:rPr lang="en-GB" sz="280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Parties</a:t>
            </a:r>
            <a:endParaRPr lang="en-GB" sz="2800" dirty="0">
              <a:latin typeface="Agenda" panose="02000603040000020004" pitchFamily="2" charset="0"/>
            </a:endParaRPr>
          </a:p>
        </p:txBody>
      </p:sp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0AAE209A-DD12-4822-88C4-9C689332AFCB}"/>
              </a:ext>
            </a:extLst>
          </p:cNvPr>
          <p:cNvSpPr/>
          <p:nvPr/>
        </p:nvSpPr>
        <p:spPr>
          <a:xfrm>
            <a:off x="947853" y="1940311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F51655F5-AB65-4B87-A84C-451F703DA378}"/>
              </a:ext>
            </a:extLst>
          </p:cNvPr>
          <p:cNvSpPr/>
          <p:nvPr/>
        </p:nvSpPr>
        <p:spPr>
          <a:xfrm>
            <a:off x="6073331" y="1940311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Alternate Process 10">
            <a:extLst>
              <a:ext uri="{FF2B5EF4-FFF2-40B4-BE49-F238E27FC236}">
                <a16:creationId xmlns:a16="http://schemas.microsoft.com/office/drawing/2014/main" id="{183737A0-76CB-4D31-9F33-ED26364FBFFA}"/>
              </a:ext>
            </a:extLst>
          </p:cNvPr>
          <p:cNvSpPr/>
          <p:nvPr/>
        </p:nvSpPr>
        <p:spPr>
          <a:xfrm>
            <a:off x="947853" y="3943813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588FC342-9098-4C31-BB66-32730B834DEF}"/>
              </a:ext>
            </a:extLst>
          </p:cNvPr>
          <p:cNvSpPr/>
          <p:nvPr/>
        </p:nvSpPr>
        <p:spPr>
          <a:xfrm>
            <a:off x="6073331" y="3943813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DC06AF54-9E3F-450B-963C-B0246E74E831}"/>
              </a:ext>
            </a:extLst>
          </p:cNvPr>
          <p:cNvSpPr txBox="1">
            <a:spLocks/>
          </p:cNvSpPr>
          <p:nvPr/>
        </p:nvSpPr>
        <p:spPr>
          <a:xfrm>
            <a:off x="6246089" y="2250686"/>
            <a:ext cx="4159405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2800" dirty="0">
                <a:latin typeface="Agenda" panose="02000603040000020004" pitchFamily="2" charset="0"/>
              </a:rPr>
              <a:t>B. Mourning and sadness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61F90C8-1B16-4340-8BF5-1807410725E7}"/>
              </a:ext>
            </a:extLst>
          </p:cNvPr>
          <p:cNvSpPr txBox="1">
            <a:spLocks/>
          </p:cNvSpPr>
          <p:nvPr/>
        </p:nvSpPr>
        <p:spPr>
          <a:xfrm>
            <a:off x="1211112" y="3943813"/>
            <a:ext cx="3632886" cy="1048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2600" dirty="0">
                <a:latin typeface="Agenda" panose="02000603040000020004" pitchFamily="2" charset="0"/>
              </a:rPr>
              <a:t>C. Introspection, reflection and purification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01BECAB-3C87-4B90-8891-E0916F455D4D}"/>
              </a:ext>
            </a:extLst>
          </p:cNvPr>
          <p:cNvSpPr txBox="1">
            <a:spLocks/>
          </p:cNvSpPr>
          <p:nvPr/>
        </p:nvSpPr>
        <p:spPr>
          <a:xfrm>
            <a:off x="6246090" y="4129664"/>
            <a:ext cx="4079940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2800" dirty="0">
                <a:latin typeface="Agenda" panose="02000603040000020004" pitchFamily="2" charset="0"/>
              </a:rPr>
              <a:t>D. Pilgrimage and spiritual travel</a:t>
            </a:r>
          </a:p>
        </p:txBody>
      </p:sp>
    </p:spTree>
    <p:extLst>
      <p:ext uri="{BB962C8B-B14F-4D97-AF65-F5344CB8AC3E}">
        <p14:creationId xmlns:p14="http://schemas.microsoft.com/office/powerpoint/2010/main" val="1389739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50A44-4B38-465B-B7DD-D499F22F1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>
              <a:lnSpc>
                <a:spcPct val="125000"/>
              </a:lnSpc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b="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 3.   The spirit of Ramadan is primarily one of:</a:t>
            </a:r>
            <a:endParaRPr lang="en-GB" b="0" dirty="0">
              <a:solidFill>
                <a:srgbClr val="000000"/>
              </a:solidFill>
              <a:effectLst/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C3360-8BE7-4478-93D2-D5F96B6CB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1112" y="2251828"/>
            <a:ext cx="3632886" cy="86979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2800" dirty="0">
                <a:latin typeface="Agenda" panose="02000603040000020004" pitchFamily="2" charset="0"/>
              </a:rPr>
              <a:t>A. </a:t>
            </a:r>
            <a:r>
              <a:rPr lang="en-GB" sz="280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Parties</a:t>
            </a:r>
            <a:endParaRPr lang="en-GB" sz="2800" dirty="0">
              <a:latin typeface="Agenda" panose="02000603040000020004" pitchFamily="2" charset="0"/>
            </a:endParaRPr>
          </a:p>
        </p:txBody>
      </p:sp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0AAE209A-DD12-4822-88C4-9C689332AFCB}"/>
              </a:ext>
            </a:extLst>
          </p:cNvPr>
          <p:cNvSpPr/>
          <p:nvPr/>
        </p:nvSpPr>
        <p:spPr>
          <a:xfrm>
            <a:off x="947853" y="1940311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F51655F5-AB65-4B87-A84C-451F703DA378}"/>
              </a:ext>
            </a:extLst>
          </p:cNvPr>
          <p:cNvSpPr/>
          <p:nvPr/>
        </p:nvSpPr>
        <p:spPr>
          <a:xfrm>
            <a:off x="6073331" y="1940311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Alternate Process 10">
            <a:extLst>
              <a:ext uri="{FF2B5EF4-FFF2-40B4-BE49-F238E27FC236}">
                <a16:creationId xmlns:a16="http://schemas.microsoft.com/office/drawing/2014/main" id="{183737A0-76CB-4D31-9F33-ED26364FBFFA}"/>
              </a:ext>
            </a:extLst>
          </p:cNvPr>
          <p:cNvSpPr/>
          <p:nvPr/>
        </p:nvSpPr>
        <p:spPr>
          <a:xfrm>
            <a:off x="947853" y="3943813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588FC342-9098-4C31-BB66-32730B834DEF}"/>
              </a:ext>
            </a:extLst>
          </p:cNvPr>
          <p:cNvSpPr/>
          <p:nvPr/>
        </p:nvSpPr>
        <p:spPr>
          <a:xfrm>
            <a:off x="6073331" y="3943813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DC06AF54-9E3F-450B-963C-B0246E74E831}"/>
              </a:ext>
            </a:extLst>
          </p:cNvPr>
          <p:cNvSpPr txBox="1">
            <a:spLocks/>
          </p:cNvSpPr>
          <p:nvPr/>
        </p:nvSpPr>
        <p:spPr>
          <a:xfrm>
            <a:off x="6223787" y="2198870"/>
            <a:ext cx="4159405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2800" dirty="0">
                <a:latin typeface="Agenda" panose="02000603040000020004" pitchFamily="2" charset="0"/>
              </a:rPr>
              <a:t>B. Mourning and sadness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61F90C8-1B16-4340-8BF5-1807410725E7}"/>
              </a:ext>
            </a:extLst>
          </p:cNvPr>
          <p:cNvSpPr txBox="1">
            <a:spLocks/>
          </p:cNvSpPr>
          <p:nvPr/>
        </p:nvSpPr>
        <p:spPr>
          <a:xfrm>
            <a:off x="1211112" y="3947526"/>
            <a:ext cx="3632886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2600" dirty="0">
                <a:latin typeface="Agenda" panose="02000603040000020004" pitchFamily="2" charset="0"/>
              </a:rPr>
              <a:t>C. Introspection, reflection and purification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01BECAB-3C87-4B90-8891-E0916F455D4D}"/>
              </a:ext>
            </a:extLst>
          </p:cNvPr>
          <p:cNvSpPr txBox="1">
            <a:spLocks/>
          </p:cNvSpPr>
          <p:nvPr/>
        </p:nvSpPr>
        <p:spPr>
          <a:xfrm>
            <a:off x="6491416" y="4129664"/>
            <a:ext cx="4042000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2800" dirty="0">
                <a:latin typeface="Agenda" panose="02000603040000020004" pitchFamily="2" charset="0"/>
              </a:rPr>
              <a:t>D. Pilgrimage and spiritual travel</a:t>
            </a:r>
          </a:p>
        </p:txBody>
      </p:sp>
    </p:spTree>
    <p:extLst>
      <p:ext uri="{BB962C8B-B14F-4D97-AF65-F5344CB8AC3E}">
        <p14:creationId xmlns:p14="http://schemas.microsoft.com/office/powerpoint/2010/main" val="1812155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50A44-4B38-465B-B7DD-D499F22F1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>
              <a:lnSpc>
                <a:spcPct val="125000"/>
              </a:lnSpc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b="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 4.   Ramadan officially begins with:</a:t>
            </a:r>
            <a:endParaRPr lang="en-GB" b="0" dirty="0">
              <a:solidFill>
                <a:srgbClr val="000000"/>
              </a:solidFill>
              <a:effectLst/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C3360-8BE7-4478-93D2-D5F96B6CB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1112" y="2251828"/>
            <a:ext cx="3632886" cy="86979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2800" dirty="0">
                <a:latin typeface="Agenda" panose="02000603040000020004" pitchFamily="2" charset="0"/>
              </a:rPr>
              <a:t>A. </a:t>
            </a:r>
            <a:r>
              <a:rPr lang="en-GB" sz="280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Sunrise</a:t>
            </a:r>
            <a:endParaRPr lang="en-GB" sz="2800" dirty="0">
              <a:latin typeface="Agenda" panose="02000603040000020004" pitchFamily="2" charset="0"/>
            </a:endParaRPr>
          </a:p>
        </p:txBody>
      </p:sp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0AAE209A-DD12-4822-88C4-9C689332AFCB}"/>
              </a:ext>
            </a:extLst>
          </p:cNvPr>
          <p:cNvSpPr/>
          <p:nvPr/>
        </p:nvSpPr>
        <p:spPr>
          <a:xfrm>
            <a:off x="947853" y="1940311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F51655F5-AB65-4B87-A84C-451F703DA378}"/>
              </a:ext>
            </a:extLst>
          </p:cNvPr>
          <p:cNvSpPr/>
          <p:nvPr/>
        </p:nvSpPr>
        <p:spPr>
          <a:xfrm>
            <a:off x="6073331" y="1940311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Alternate Process 10">
            <a:extLst>
              <a:ext uri="{FF2B5EF4-FFF2-40B4-BE49-F238E27FC236}">
                <a16:creationId xmlns:a16="http://schemas.microsoft.com/office/drawing/2014/main" id="{183737A0-76CB-4D31-9F33-ED26364FBFFA}"/>
              </a:ext>
            </a:extLst>
          </p:cNvPr>
          <p:cNvSpPr/>
          <p:nvPr/>
        </p:nvSpPr>
        <p:spPr>
          <a:xfrm>
            <a:off x="947853" y="3943813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588FC342-9098-4C31-BB66-32730B834DEF}"/>
              </a:ext>
            </a:extLst>
          </p:cNvPr>
          <p:cNvSpPr/>
          <p:nvPr/>
        </p:nvSpPr>
        <p:spPr>
          <a:xfrm>
            <a:off x="6073331" y="3943813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DC06AF54-9E3F-450B-963C-B0246E74E831}"/>
              </a:ext>
            </a:extLst>
          </p:cNvPr>
          <p:cNvSpPr txBox="1">
            <a:spLocks/>
          </p:cNvSpPr>
          <p:nvPr/>
        </p:nvSpPr>
        <p:spPr>
          <a:xfrm>
            <a:off x="6318422" y="2229382"/>
            <a:ext cx="4159405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2800" dirty="0">
                <a:latin typeface="Agenda" panose="02000603040000020004" pitchFamily="2" charset="0"/>
              </a:rPr>
              <a:t>B. Sunset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61F90C8-1B16-4340-8BF5-1807410725E7}"/>
              </a:ext>
            </a:extLst>
          </p:cNvPr>
          <p:cNvSpPr txBox="1">
            <a:spLocks/>
          </p:cNvSpPr>
          <p:nvPr/>
        </p:nvSpPr>
        <p:spPr>
          <a:xfrm>
            <a:off x="1211112" y="4122232"/>
            <a:ext cx="3632886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2800" dirty="0">
                <a:latin typeface="Agenda" panose="02000603040000020004" pitchFamily="2" charset="0"/>
              </a:rPr>
              <a:t>C. The sighting of a new moon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01BECAB-3C87-4B90-8891-E0916F455D4D}"/>
              </a:ext>
            </a:extLst>
          </p:cNvPr>
          <p:cNvSpPr txBox="1">
            <a:spLocks/>
          </p:cNvSpPr>
          <p:nvPr/>
        </p:nvSpPr>
        <p:spPr>
          <a:xfrm>
            <a:off x="6318422" y="3943813"/>
            <a:ext cx="4042000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2600" dirty="0">
                <a:latin typeface="Agenda" panose="02000603040000020004" pitchFamily="2" charset="0"/>
              </a:rPr>
              <a:t>D. The moment the first star is visible in the night sky</a:t>
            </a:r>
          </a:p>
        </p:txBody>
      </p:sp>
    </p:spTree>
    <p:extLst>
      <p:ext uri="{BB962C8B-B14F-4D97-AF65-F5344CB8AC3E}">
        <p14:creationId xmlns:p14="http://schemas.microsoft.com/office/powerpoint/2010/main" val="3875477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50A44-4B38-465B-B7DD-D499F22F1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>
              <a:lnSpc>
                <a:spcPct val="125000"/>
              </a:lnSpc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b="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 4.   Ramadan officially begins with:</a:t>
            </a:r>
            <a:endParaRPr lang="en-GB" b="0" dirty="0">
              <a:solidFill>
                <a:srgbClr val="000000"/>
              </a:solidFill>
              <a:effectLst/>
              <a:latin typeface="Agenda Regular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C3360-8BE7-4478-93D2-D5F96B6CB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1112" y="2251828"/>
            <a:ext cx="3632886" cy="86979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2800" dirty="0">
                <a:latin typeface="Agenda" panose="02000603040000020004" pitchFamily="2" charset="0"/>
              </a:rPr>
              <a:t>A. </a:t>
            </a:r>
            <a:r>
              <a:rPr lang="en-GB" sz="2800" dirty="0">
                <a:solidFill>
                  <a:srgbClr val="000000"/>
                </a:solidFill>
                <a:effectLst/>
                <a:latin typeface="Agenda" panose="0200060304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Sunrise</a:t>
            </a:r>
            <a:endParaRPr lang="en-GB" sz="2800" dirty="0">
              <a:latin typeface="Agenda" panose="02000603040000020004" pitchFamily="2" charset="0"/>
            </a:endParaRPr>
          </a:p>
        </p:txBody>
      </p:sp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0AAE209A-DD12-4822-88C4-9C689332AFCB}"/>
              </a:ext>
            </a:extLst>
          </p:cNvPr>
          <p:cNvSpPr/>
          <p:nvPr/>
        </p:nvSpPr>
        <p:spPr>
          <a:xfrm>
            <a:off x="947853" y="1940311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F51655F5-AB65-4B87-A84C-451F703DA378}"/>
              </a:ext>
            </a:extLst>
          </p:cNvPr>
          <p:cNvSpPr/>
          <p:nvPr/>
        </p:nvSpPr>
        <p:spPr>
          <a:xfrm>
            <a:off x="6073331" y="1940311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Alternate Process 10">
            <a:extLst>
              <a:ext uri="{FF2B5EF4-FFF2-40B4-BE49-F238E27FC236}">
                <a16:creationId xmlns:a16="http://schemas.microsoft.com/office/drawing/2014/main" id="{183737A0-76CB-4D31-9F33-ED26364FBFFA}"/>
              </a:ext>
            </a:extLst>
          </p:cNvPr>
          <p:cNvSpPr/>
          <p:nvPr/>
        </p:nvSpPr>
        <p:spPr>
          <a:xfrm>
            <a:off x="947853" y="3943813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588FC342-9098-4C31-BB66-32730B834DEF}"/>
              </a:ext>
            </a:extLst>
          </p:cNvPr>
          <p:cNvSpPr/>
          <p:nvPr/>
        </p:nvSpPr>
        <p:spPr>
          <a:xfrm>
            <a:off x="6073331" y="3943813"/>
            <a:ext cx="4159405" cy="1226635"/>
          </a:xfrm>
          <a:prstGeom prst="flowChartAlternateProcess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DC06AF54-9E3F-450B-963C-B0246E74E831}"/>
              </a:ext>
            </a:extLst>
          </p:cNvPr>
          <p:cNvSpPr txBox="1">
            <a:spLocks/>
          </p:cNvSpPr>
          <p:nvPr/>
        </p:nvSpPr>
        <p:spPr>
          <a:xfrm>
            <a:off x="6318422" y="2229382"/>
            <a:ext cx="4159405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2800" dirty="0">
                <a:latin typeface="Agenda" panose="02000603040000020004" pitchFamily="2" charset="0"/>
              </a:rPr>
              <a:t>B. Sunset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61F90C8-1B16-4340-8BF5-1807410725E7}"/>
              </a:ext>
            </a:extLst>
          </p:cNvPr>
          <p:cNvSpPr txBox="1">
            <a:spLocks/>
          </p:cNvSpPr>
          <p:nvPr/>
        </p:nvSpPr>
        <p:spPr>
          <a:xfrm>
            <a:off x="1211112" y="4122232"/>
            <a:ext cx="3632886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2800" dirty="0">
                <a:latin typeface="Agenda" panose="02000603040000020004" pitchFamily="2" charset="0"/>
              </a:rPr>
              <a:t>C. The sighting of a new moon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01BECAB-3C87-4B90-8891-E0916F455D4D}"/>
              </a:ext>
            </a:extLst>
          </p:cNvPr>
          <p:cNvSpPr txBox="1">
            <a:spLocks/>
          </p:cNvSpPr>
          <p:nvPr/>
        </p:nvSpPr>
        <p:spPr>
          <a:xfrm>
            <a:off x="6318422" y="3943813"/>
            <a:ext cx="4042000" cy="86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638" indent="-274638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625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50825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2600" dirty="0">
                <a:latin typeface="Agenda" panose="02000603040000020004" pitchFamily="2" charset="0"/>
              </a:rPr>
              <a:t>D. The moment the first star is visible in the night sky</a:t>
            </a:r>
          </a:p>
        </p:txBody>
      </p:sp>
    </p:spTree>
    <p:extLst>
      <p:ext uri="{BB962C8B-B14F-4D97-AF65-F5344CB8AC3E}">
        <p14:creationId xmlns:p14="http://schemas.microsoft.com/office/powerpoint/2010/main" val="233964375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Inclusive Employers">
      <a:dk1>
        <a:srgbClr val="000000"/>
      </a:dk1>
      <a:lt1>
        <a:srgbClr val="FFFFFF"/>
      </a:lt1>
      <a:dk2>
        <a:srgbClr val="232732"/>
      </a:dk2>
      <a:lt2>
        <a:srgbClr val="FFFCE9"/>
      </a:lt2>
      <a:accent1>
        <a:srgbClr val="F04C2F"/>
      </a:accent1>
      <a:accent2>
        <a:srgbClr val="23AFB2"/>
      </a:accent2>
      <a:accent3>
        <a:srgbClr val="F7B23D"/>
      </a:accent3>
      <a:accent4>
        <a:srgbClr val="F07F83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8930F9B61342869873324B1C1364" ma:contentTypeVersion="13" ma:contentTypeDescription="Create a new document." ma:contentTypeScope="" ma:versionID="9444c56d0396a565f983a9a001d6a427">
  <xsd:schema xmlns:xsd="http://www.w3.org/2001/XMLSchema" xmlns:xs="http://www.w3.org/2001/XMLSchema" xmlns:p="http://schemas.microsoft.com/office/2006/metadata/properties" xmlns:ns2="817f74cf-db95-4766-966b-e5533dbb56da" xmlns:ns3="a6075cad-7901-4c6d-9e1d-4ce48aa0ae3d" targetNamespace="http://schemas.microsoft.com/office/2006/metadata/properties" ma:root="true" ma:fieldsID="b46988b4f25f83e33d2d8a7ab06691c2" ns2:_="" ns3:_="">
    <xsd:import namespace="817f74cf-db95-4766-966b-e5533dbb56da"/>
    <xsd:import namespace="a6075cad-7901-4c6d-9e1d-4ce48aa0ae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7f74cf-db95-4766-966b-e5533dbb56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075cad-7901-4c6d-9e1d-4ce48aa0ae3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529859-C247-4AE8-A8D9-D91112C30D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7f74cf-db95-4766-966b-e5533dbb56da"/>
    <ds:schemaRef ds:uri="a6075cad-7901-4c6d-9e1d-4ce48aa0ae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BC8B61-7ADF-4AD3-84B2-1FDBEAD6AC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04D197-E379-44C6-AD24-8269FE49E81B}">
  <ds:schemaRefs>
    <ds:schemaRef ds:uri="817f74cf-db95-4766-966b-e5533dbb56da"/>
    <ds:schemaRef ds:uri="http://purl.org/dc/elements/1.1/"/>
    <ds:schemaRef ds:uri="a6075cad-7901-4c6d-9e1d-4ce48aa0ae3d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32970</TotalTime>
  <Words>971</Words>
  <Application>Microsoft Office PowerPoint</Application>
  <PresentationFormat>Widescreen</PresentationFormat>
  <Paragraphs>200</Paragraphs>
  <Slides>23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Agenda</vt:lpstr>
      <vt:lpstr>Agenda Regular</vt:lpstr>
      <vt:lpstr>Arial</vt:lpstr>
      <vt:lpstr>Calibri</vt:lpstr>
      <vt:lpstr>Helvetica</vt:lpstr>
      <vt:lpstr>1_Office Theme</vt:lpstr>
      <vt:lpstr>Ramadan quiz</vt:lpstr>
      <vt:lpstr>When do Muslims fast during Ramadan?</vt:lpstr>
      <vt:lpstr>When do Muslims fast during Ramadan?</vt:lpstr>
      <vt:lpstr>2.   The holy month of Ramadan marks what occasion:</vt:lpstr>
      <vt:lpstr>2.   The holy month of Ramadan marks what occasion:</vt:lpstr>
      <vt:lpstr> 3.   The spirit of Ramadan is primarily one of:</vt:lpstr>
      <vt:lpstr> 3.   The spirit of Ramadan is primarily one of:</vt:lpstr>
      <vt:lpstr> 4.   Ramadan officially begins with:</vt:lpstr>
      <vt:lpstr> 4.   Ramadan officially begins with:</vt:lpstr>
      <vt:lpstr> 5.   What is Iftar?</vt:lpstr>
      <vt:lpstr> 5.   What is Iftar?</vt:lpstr>
      <vt:lpstr> 6.   During Ramadan, which of the following are not required to fast?</vt:lpstr>
      <vt:lpstr> 6.   During Ramadan, which of the following are not required to fast?</vt:lpstr>
      <vt:lpstr>7.   During the month of Ramadan, Muslims are also encouraged to      do the following, except:</vt:lpstr>
      <vt:lpstr>7.   During the month of Ramadan, Muslims are also encouraged to      do the following, except:</vt:lpstr>
      <vt:lpstr> 8.  Eid-ul-Fitr is a celebration that marks what occasion?</vt:lpstr>
      <vt:lpstr> 8.  Eid-ul-Fitr is a celebration that marks what occasion?</vt:lpstr>
      <vt:lpstr> 9.  The Suhar is…</vt:lpstr>
      <vt:lpstr> 9.  The Suhar is…</vt:lpstr>
      <vt:lpstr>10.   The Laylat Al Qadr, or the Night of Power, is commemorated as:</vt:lpstr>
      <vt:lpstr>10.   The Laylat Al Qadr, or the Night of Power, is commemorated as:</vt:lpstr>
      <vt:lpstr>11.  Why does the date of Ramadan vary?</vt:lpstr>
      <vt:lpstr>11.  Why does the date of Ramadan vary?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Williams</dc:creator>
  <cp:lastModifiedBy>Jenny Smith</cp:lastModifiedBy>
  <cp:revision>12</cp:revision>
  <dcterms:created xsi:type="dcterms:W3CDTF">2021-12-14T15:50:01Z</dcterms:created>
  <dcterms:modified xsi:type="dcterms:W3CDTF">2022-03-07T15:49:48Z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0x0101009A2D8930F9B61342869873324B1C1364</vt:lpwstr>
  </property>
</Properties>
</file>